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58" r:id="rId4"/>
    <p:sldId id="279" r:id="rId5"/>
    <p:sldId id="280" r:id="rId6"/>
    <p:sldId id="281" r:id="rId7"/>
    <p:sldId id="262" r:id="rId8"/>
    <p:sldId id="284" r:id="rId9"/>
    <p:sldId id="285" r:id="rId10"/>
    <p:sldId id="283" r:id="rId11"/>
    <p:sldId id="282" r:id="rId12"/>
    <p:sldId id="286" r:id="rId13"/>
    <p:sldId id="265" r:id="rId14"/>
    <p:sldId id="296" r:id="rId15"/>
    <p:sldId id="289" r:id="rId16"/>
    <p:sldId id="297" r:id="rId17"/>
    <p:sldId id="292" r:id="rId18"/>
    <p:sldId id="270" r:id="rId19"/>
    <p:sldId id="290" r:id="rId20"/>
    <p:sldId id="293" r:id="rId21"/>
    <p:sldId id="298" r:id="rId22"/>
    <p:sldId id="299" r:id="rId23"/>
    <p:sldId id="300" r:id="rId24"/>
    <p:sldId id="274" r:id="rId25"/>
    <p:sldId id="291" r:id="rId26"/>
    <p:sldId id="295" r:id="rId27"/>
    <p:sldId id="276" r:id="rId28"/>
    <p:sldId id="287" r:id="rId29"/>
    <p:sldId id="275" r:id="rId30"/>
    <p:sldId id="278" r:id="rId31"/>
  </p:sldIdLst>
  <p:sldSz cx="9144000" cy="5143500" type="screen16x9"/>
  <p:notesSz cx="6858000" cy="9144000"/>
  <p:embeddedFontLst>
    <p:embeddedFont>
      <p:font typeface="Playfair Display" panose="00000500000000000000" pitchFamily="2" charset="0"/>
      <p:regular r:id="rId33"/>
      <p:bold r:id="rId34"/>
      <p:italic r:id="rId35"/>
      <p:boldItalic r:id="rId36"/>
    </p:embeddedFont>
    <p:embeddedFont>
      <p:font typeface="Lora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79379" autoAdjust="0"/>
  </p:normalViewPr>
  <p:slideViewPr>
    <p:cSldViewPr snapToGrid="0">
      <p:cViewPr varScale="1">
        <p:scale>
          <a:sx n="91" d="100"/>
          <a:sy n="91" d="100"/>
        </p:scale>
        <p:origin x="653" y="72"/>
      </p:cViewPr>
      <p:guideLst/>
    </p:cSldViewPr>
  </p:slideViewPr>
  <p:outlineViewPr>
    <p:cViewPr>
      <p:scale>
        <a:sx n="33" d="100"/>
        <a:sy n="33" d="100"/>
      </p:scale>
      <p:origin x="0" y="-2347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/Relationships>
</file>

<file path=ppt/media/hdphoto1.wdp>
</file>

<file path=ppt/media/image1.jpg>
</file>

<file path=ppt/media/image2.png>
</file>

<file path=ppt/media/image3.png>
</file>

<file path=ppt/media/image4.jpg>
</file>

<file path=ppt/media/image5.jp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Working</a:t>
            </a:r>
            <a:r>
              <a:rPr lang="en-US" baseline="0" dirty="0"/>
              <a:t> title</a:t>
            </a:r>
          </a:p>
          <a:p>
            <a:pPr lvl="0">
              <a:spcBef>
                <a:spcPts val="0"/>
              </a:spcBef>
              <a:buNone/>
            </a:pPr>
            <a:r>
              <a:rPr lang="en-US" baseline="0" dirty="0"/>
              <a:t>35-40m incl. demonstration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1: (IEEE)</a:t>
            </a:r>
            <a:r>
              <a:rPr lang="en-US" baseline="0" dirty="0"/>
              <a:t> …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2: (4S)</a:t>
            </a:r>
            <a:r>
              <a:rPr lang="en-US" baseline="0" dirty="0"/>
              <a:t> …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3: (IEEE)</a:t>
            </a:r>
            <a:r>
              <a:rPr lang="en-US" baseline="0" dirty="0"/>
              <a:t> …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50183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1: (NASA)</a:t>
            </a:r>
            <a:r>
              <a:rPr lang="en-US" baseline="0" dirty="0"/>
              <a:t> …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2: (CNSA</a:t>
            </a:r>
            <a:r>
              <a:rPr lang="en" baseline="0" dirty="0"/>
              <a:t> </a:t>
            </a:r>
            <a:r>
              <a:rPr lang="en" dirty="0"/>
              <a:t>TW-1)</a:t>
            </a:r>
            <a:r>
              <a:rPr lang="en-US" baseline="0" dirty="0"/>
              <a:t> …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3: (ESA)</a:t>
            </a:r>
            <a:r>
              <a:rPr lang="en-US" baseline="0" dirty="0"/>
              <a:t> …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No coincidence that all of these happen</a:t>
            </a:r>
            <a:r>
              <a:rPr lang="en-US" dirty="0"/>
              <a:t>e</a:t>
            </a:r>
            <a:r>
              <a:rPr lang="en" dirty="0"/>
              <a:t>d to be published in 2016</a:t>
            </a:r>
          </a:p>
        </p:txBody>
      </p:sp>
    </p:spTree>
    <p:extLst>
      <p:ext uri="{BB962C8B-B14F-4D97-AF65-F5344CB8AC3E}">
        <p14:creationId xmlns:p14="http://schemas.microsoft.com/office/powerpoint/2010/main" val="38270419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baseline="0" dirty="0"/>
              <a:t>1: </a:t>
            </a:r>
            <a:r>
              <a:rPr lang="en-US" baseline="0" dirty="0"/>
              <a:t>Delay-and disruption-tolerant networking (DTN): an alternative solution for future satellite networking applications </a:t>
            </a:r>
            <a:r>
              <a:rPr lang="en-US" sz="1100" b="0" i="0" u="non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(Farrell)</a:t>
            </a:r>
            <a:endParaRPr lang="en" baseline="0" dirty="0"/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2: </a:t>
            </a:r>
            <a:r>
              <a:rPr lang="en-US" baseline="0" dirty="0"/>
              <a:t>Performance comparison of AODV, DSDV, OLSR and DSR routing protocols in mobile ad hoc networks (</a:t>
            </a:r>
            <a:r>
              <a:rPr lang="en-US" i="0" baseline="0" dirty="0"/>
              <a:t>Many such papers exist)</a:t>
            </a:r>
            <a:endParaRPr lang="en" i="0" baseline="0" dirty="0"/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3: </a:t>
            </a:r>
            <a:r>
              <a:rPr lang="en-US" baseline="0" dirty="0"/>
              <a:t>RPL in a nutshell: A survey (A rather large nutshell)</a:t>
            </a:r>
            <a:endParaRPr lang="en" baseline="0" dirty="0"/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4: </a:t>
            </a:r>
            <a:r>
              <a:rPr lang="en-US" baseline="0" dirty="0"/>
              <a:t>Synchronization and </a:t>
            </a:r>
            <a:r>
              <a:rPr lang="en-US" b="0" baseline="0" dirty="0" err="1"/>
              <a:t>syntonization</a:t>
            </a:r>
            <a:r>
              <a:rPr lang="en-US" baseline="0" dirty="0"/>
              <a:t> of formation flying </a:t>
            </a:r>
            <a:r>
              <a:rPr lang="en-US" baseline="0" dirty="0" err="1"/>
              <a:t>cubesats</a:t>
            </a:r>
            <a:r>
              <a:rPr lang="en-US" baseline="0" dirty="0"/>
              <a:t> using the </a:t>
            </a:r>
            <a:r>
              <a:rPr lang="en-US" baseline="0" dirty="0" err="1"/>
              <a:t>namuru</a:t>
            </a:r>
            <a:r>
              <a:rPr lang="en-US" baseline="0" dirty="0"/>
              <a:t> V3. 2 </a:t>
            </a:r>
            <a:r>
              <a:rPr lang="en-US" baseline="0" dirty="0" err="1"/>
              <a:t>spaceborne</a:t>
            </a:r>
            <a:r>
              <a:rPr lang="en-US" baseline="0" dirty="0"/>
              <a:t> GPS receiver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	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2017785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10m (5m CubeMac</a:t>
            </a:r>
            <a:r>
              <a:rPr lang="en" baseline="0" dirty="0"/>
              <a:t> / 5m Demo)</a:t>
            </a:r>
            <a:endParaRPr lang="en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204280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Besides</a:t>
            </a:r>
            <a:r>
              <a:rPr lang="en" baseline="0" dirty="0"/>
              <a:t> </a:t>
            </a:r>
            <a:r>
              <a:rPr lang="en" b="1" baseline="0" dirty="0"/>
              <a:t>high-level work on the project </a:t>
            </a:r>
            <a:r>
              <a:rPr lang="en" baseline="0" dirty="0"/>
              <a:t>the bulk of the work thus far has gone into </a:t>
            </a:r>
            <a:r>
              <a:rPr lang="en" b="1" baseline="0" dirty="0"/>
              <a:t>replicating the prior work of Radhakrishnan et al.</a:t>
            </a:r>
            <a:endParaRPr lang="en" b="1" baseline="0" dirty="0"/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Authors speak of reclustering/master election but give </a:t>
            </a:r>
            <a:r>
              <a:rPr lang="en" b="1" baseline="0" dirty="0"/>
              <a:t>no details on the approach taken</a:t>
            </a:r>
            <a:endParaRPr lang="en" b="1" baseline="0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Hopefully</a:t>
            </a:r>
            <a:r>
              <a:rPr lang="en" baseline="0" dirty="0"/>
              <a:t> moving away from fixed approach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7689517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889307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4152887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5m</a:t>
            </a:r>
            <a:endParaRPr lang="en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1: Given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2: Ramifications</a:t>
            </a:r>
            <a:r>
              <a:rPr lang="en" baseline="0" dirty="0"/>
              <a:t> for limited mission schedules and reliability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3: The amount</a:t>
            </a:r>
            <a:r>
              <a:rPr lang="en" baseline="0" dirty="0"/>
              <a:t> of time packets spend waiting on MAC queue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4: State based</a:t>
            </a:r>
          </a:p>
        </p:txBody>
      </p:sp>
    </p:spTree>
    <p:extLst>
      <p:ext uri="{BB962C8B-B14F-4D97-AF65-F5344CB8AC3E}">
        <p14:creationId xmlns:p14="http://schemas.microsoft.com/office/powerpoint/2010/main" val="754909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aseline="0" dirty="0"/>
              <a:t>&lt;5m</a:t>
            </a:r>
            <a:endParaRPr lang="en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822022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4580005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7653912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074829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&lt;5m</a:t>
            </a:r>
            <a:endParaRPr lang="en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970754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426544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61526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Increased interest in multi-</a:t>
            </a:r>
            <a:r>
              <a:rPr lang="en" baseline="0" dirty="0"/>
              <a:t>CS missions: Economical, Technological, Politcal etc.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27713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 dirty="0"/>
              <a:t>Collaborative applications:</a:t>
            </a:r>
            <a:r>
              <a:rPr lang="en" sz="1100" baseline="0" dirty="0"/>
              <a:t> Sensing, Communications, Exploration etc. </a:t>
            </a:r>
          </a:p>
          <a:p>
            <a:pPr lvl="1" rtl="0">
              <a:spcBef>
                <a:spcPts val="0"/>
              </a:spcBef>
              <a:buNone/>
            </a:pPr>
            <a:r>
              <a:rPr lang="en" sz="1100" dirty="0"/>
              <a:t>Untested constellation concepts: Some upcoming</a:t>
            </a:r>
            <a:r>
              <a:rPr lang="en" sz="1100" baseline="0" dirty="0"/>
              <a:t> missions, some proposals, some very basic investiagtions</a:t>
            </a:r>
            <a:endParaRPr lang="en" sz="1100" dirty="0"/>
          </a:p>
          <a:p>
            <a:pPr lvl="1" rtl="0">
              <a:spcBef>
                <a:spcPts val="0"/>
              </a:spcBef>
              <a:buNone/>
            </a:pPr>
            <a:r>
              <a:rPr lang="en" sz="1100" dirty="0"/>
              <a:t>High level distributed applications : </a:t>
            </a:r>
            <a:r>
              <a:rPr lang="en" sz="1100" b="1" baseline="0" dirty="0"/>
              <a:t>Challa/McNair</a:t>
            </a:r>
            <a:endParaRPr lang="en" sz="1100" b="1" dirty="0"/>
          </a:p>
          <a:p>
            <a:pPr lvl="1" rtl="0">
              <a:spcBef>
                <a:spcPts val="0"/>
              </a:spcBef>
              <a:buNone/>
            </a:pPr>
            <a:r>
              <a:rPr lang="en" sz="1100" dirty="0"/>
              <a:t>Low-fidelity simulation/analysis of proposed protocols: </a:t>
            </a:r>
            <a:r>
              <a:rPr lang="en" sz="1100" b="1" dirty="0"/>
              <a:t>Radhakrishnan</a:t>
            </a:r>
            <a:r>
              <a:rPr lang="en" sz="1100" baseline="0" dirty="0"/>
              <a:t> etc. Survey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100" baseline="0" dirty="0"/>
              <a:t>Refer back to initial motivation</a:t>
            </a:r>
          </a:p>
        </p:txBody>
      </p:sp>
    </p:spTree>
    <p:extLst>
      <p:ext uri="{BB962C8B-B14F-4D97-AF65-F5344CB8AC3E}">
        <p14:creationId xmlns:p14="http://schemas.microsoft.com/office/powerpoint/2010/main" val="3502987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100" dirty="0"/>
              <a:t>Optimization challenge, minimal prior work</a:t>
            </a:r>
            <a:r>
              <a:rPr lang="en" sz="1100" baseline="0" dirty="0"/>
              <a:t> on developing energy awareness in such scenarios (‘Nodes’ election)</a:t>
            </a:r>
            <a:endParaRPr lang="en" sz="11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100" dirty="0"/>
              <a:t>S2G</a:t>
            </a:r>
            <a:r>
              <a:rPr lang="en" sz="1100" baseline="0" dirty="0"/>
              <a:t>: 500-600km (12kbps) 4W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100" baseline="0" dirty="0"/>
              <a:t>S2S: Intending to avoid redundant comms but still maintain a somewhat stable mobile network and maximize S2G throughput</a:t>
            </a:r>
            <a:endParaRPr lang="en" sz="1100" dirty="0"/>
          </a:p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406614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&gt;5m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The really fun</a:t>
            </a:r>
            <a:r>
              <a:rPr lang="en" baseline="0" dirty="0"/>
              <a:t> part of the presentation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Just an overview intended to illustrate the nature of the works considererd</a:t>
            </a:r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A quick comment on key works</a:t>
            </a:r>
            <a:endParaRPr lang="en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1:</a:t>
            </a:r>
            <a:r>
              <a:rPr lang="en-US" baseline="0" dirty="0"/>
              <a:t> WSN-ME architectures highly relevant mobile DC/R. Routing (well covered), Discovery, Data Transfer (Excellent paper)</a:t>
            </a:r>
            <a:endParaRPr lang="en" dirty="0"/>
          </a:p>
          <a:p>
            <a:r>
              <a:rPr lang="en" dirty="0"/>
              <a:t>2: Considering same tradeoff, mobile sinks, 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Maximum Amount Shortest Path (MASP), </a:t>
            </a:r>
            <a:r>
              <a:rPr lang="en-US" sz="11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OMNeT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1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subsink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selection, beats shortest-path-tree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3:</a:t>
            </a:r>
            <a:r>
              <a:rPr lang="en-US" baseline="0" dirty="0"/>
              <a:t> 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Energy as a routing metric. Cluster architectures. Cycling. TDMA for Data-gathering application. </a:t>
            </a:r>
            <a:r>
              <a:rPr lang="en-US"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Cross-layer recommendation</a:t>
            </a:r>
          </a:p>
          <a:p>
            <a:pPr lvl="0" rtl="0">
              <a:spcBef>
                <a:spcPts val="0"/>
              </a:spcBef>
              <a:buNone/>
            </a:pPr>
            <a:endParaRPr lang="en-US" sz="11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dirty="0"/>
              <a:t>Also</a:t>
            </a:r>
            <a:r>
              <a:rPr lang="en-US" baseline="0" dirty="0"/>
              <a:t>: </a:t>
            </a:r>
            <a:r>
              <a:rPr lang="en-US" dirty="0"/>
              <a:t>Prediction or not? An energy-efficient framework for clustering-based data collection in wireless sensor networks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Other work</a:t>
            </a:r>
            <a:r>
              <a:rPr lang="en" baseline="0" dirty="0"/>
              <a:t> mentioning satellite based WSNs exists but few available any great detail</a:t>
            </a:r>
            <a:endParaRPr lang="en-US" baseline="0" dirty="0"/>
          </a:p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641672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1: (IEEE) (</a:t>
            </a:r>
            <a:r>
              <a:rPr lang="en" baseline="0" dirty="0"/>
              <a:t>A lot of recent MANET work focued on security)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2:</a:t>
            </a:r>
            <a:r>
              <a:rPr lang="en-US" baseline="0" dirty="0"/>
              <a:t> …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3:</a:t>
            </a:r>
            <a:r>
              <a:rPr lang="en-US" baseline="0" dirty="0"/>
              <a:t> …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37087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11111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598400" y="1763225"/>
            <a:ext cx="5947199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rgbClr val="FFFFFF"/>
              </a:buClr>
              <a:buSzPct val="100000"/>
              <a:defRPr sz="4800" b="1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0" name="Shape 10"/>
          <p:cNvGrpSpPr/>
          <p:nvPr/>
        </p:nvGrpSpPr>
        <p:grpSpPr>
          <a:xfrm>
            <a:off x="3239977" y="-11"/>
            <a:ext cx="2664078" cy="1326979"/>
            <a:chOff x="3578850" y="-50"/>
            <a:chExt cx="1816500" cy="904800"/>
          </a:xfrm>
        </p:grpSpPr>
        <p:sp>
          <p:nvSpPr>
            <p:cNvPr id="11" name="Shape 11"/>
            <p:cNvSpPr/>
            <p:nvPr/>
          </p:nvSpPr>
          <p:spPr>
            <a:xfrm rot="10800000">
              <a:off x="3578850" y="-50"/>
              <a:ext cx="1816500" cy="904800"/>
            </a:xfrm>
            <a:prstGeom prst="triangle">
              <a:avLst>
                <a:gd name="adj" fmla="val 50000"/>
              </a:avLst>
            </a:pr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rot="10800000">
              <a:off x="4487250" y="-50"/>
              <a:ext cx="908100" cy="904800"/>
            </a:xfrm>
            <a:prstGeom prst="triangle">
              <a:avLst>
                <a:gd name="adj" fmla="val 10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2129175" y="2992450"/>
            <a:ext cx="48858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666666"/>
              </a:buClr>
              <a:buSzPct val="1000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666666"/>
              </a:buClr>
              <a:buSzPct val="100000"/>
              <a:buNone/>
              <a:defRPr sz="18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666666"/>
              </a:buClr>
              <a:buSzPct val="100000"/>
              <a:buNone/>
              <a:defRPr sz="18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/>
          <p:nvPr/>
        </p:nvSpPr>
        <p:spPr>
          <a:xfrm rot="10800000">
            <a:off x="3269345" y="-44121"/>
            <a:ext cx="2605500" cy="12978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2454925" y="1045950"/>
            <a:ext cx="4234200" cy="3188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/>
          <p:nvPr/>
        </p:nvSpPr>
        <p:spPr>
          <a:xfrm>
            <a:off x="3593400" y="-11473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“</a:t>
            </a:r>
          </a:p>
        </p:txBody>
      </p:sp>
      <p:sp>
        <p:nvSpPr>
          <p:cNvPr id="20" name="Shape 20"/>
          <p:cNvSpPr/>
          <p:nvPr/>
        </p:nvSpPr>
        <p:spPr>
          <a:xfrm rot="10800000">
            <a:off x="3821305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1031425" y="1351100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/>
          <p:nvPr/>
        </p:nvSpPr>
        <p:spPr>
          <a:xfrm rot="10800000">
            <a:off x="3821305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784099" y="1453625"/>
            <a:ext cx="3677100" cy="3472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682718" y="1453625"/>
            <a:ext cx="3677100" cy="3472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/>
          <p:nvPr/>
        </p:nvSpPr>
        <p:spPr>
          <a:xfrm rot="10800000">
            <a:off x="3821305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539000" y="1471725"/>
            <a:ext cx="2579100" cy="3454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3250326" y="1471725"/>
            <a:ext cx="2579099" cy="3454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3"/>
          </p:nvPr>
        </p:nvSpPr>
        <p:spPr>
          <a:xfrm>
            <a:off x="5961652" y="1471725"/>
            <a:ext cx="2579100" cy="3454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/>
          <p:nvPr/>
        </p:nvSpPr>
        <p:spPr>
          <a:xfrm rot="10800000">
            <a:off x="3821305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/>
          <p:nvPr/>
        </p:nvSpPr>
        <p:spPr>
          <a:xfrm rot="10800000">
            <a:off x="3821305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352350" y="4177700"/>
            <a:ext cx="4439400" cy="519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360"/>
              </a:spcBef>
              <a:buClr>
                <a:srgbClr val="666666"/>
              </a:buClr>
              <a:buSzPct val="100000"/>
              <a:buNone/>
              <a:defRPr sz="1400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41" name="Shape 41"/>
          <p:cNvSpPr/>
          <p:nvPr/>
        </p:nvSpPr>
        <p:spPr>
          <a:xfrm>
            <a:off x="3821305" y="4697309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bottom decora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3821305" y="4465657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SzPct val="100000"/>
              <a:buFont typeface="Playfair Display"/>
              <a:buNone/>
              <a:defRPr sz="1800" i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031425" y="1351100"/>
            <a:ext cx="7081200" cy="346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600"/>
              </a:spcBef>
              <a:buClr>
                <a:srgbClr val="CC0000"/>
              </a:buClr>
              <a:buSzPct val="100000"/>
              <a:buFont typeface="Lora"/>
              <a:buChar char="◈"/>
              <a:defRPr sz="2400">
                <a:latin typeface="Lora"/>
                <a:ea typeface="Lora"/>
                <a:cs typeface="Lora"/>
                <a:sym typeface="Lora"/>
              </a:defRPr>
            </a:lvl1pPr>
            <a:lvl2pPr lvl="1">
              <a:lnSpc>
                <a:spcPct val="115000"/>
              </a:lnSpc>
              <a:spcBef>
                <a:spcPts val="480"/>
              </a:spcBef>
              <a:buClr>
                <a:srgbClr val="CC0000"/>
              </a:buClr>
              <a:buSzPct val="100000"/>
              <a:buFont typeface="Lora"/>
              <a:buChar char="⬥"/>
              <a:defRPr sz="2000">
                <a:latin typeface="Lora"/>
                <a:ea typeface="Lora"/>
                <a:cs typeface="Lora"/>
                <a:sym typeface="Lora"/>
              </a:defRPr>
            </a:lvl2pPr>
            <a:lvl3pPr lvl="2">
              <a:lnSpc>
                <a:spcPct val="115000"/>
              </a:lnSpc>
              <a:spcBef>
                <a:spcPts val="480"/>
              </a:spcBef>
              <a:buClr>
                <a:srgbClr val="CC0000"/>
              </a:buClr>
              <a:buSzPct val="100000"/>
              <a:buFont typeface="Lora"/>
              <a:buChar char="⬦"/>
              <a:defRPr sz="2000">
                <a:latin typeface="Lora"/>
                <a:ea typeface="Lora"/>
                <a:cs typeface="Lora"/>
                <a:sym typeface="Lora"/>
              </a:defRPr>
            </a:lvl3pPr>
            <a:lvl4pPr lvl="3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4pPr>
            <a:lvl5pPr lvl="4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5pPr>
            <a:lvl6pPr lvl="5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6pPr>
            <a:lvl7pPr lvl="6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7pPr>
            <a:lvl8pPr lvl="7">
              <a:lnSpc>
                <a:spcPct val="115000"/>
              </a:lnSpc>
              <a:spcBef>
                <a:spcPts val="360"/>
              </a:spcBef>
              <a:buSzPct val="100000"/>
              <a:buFont typeface="Lora"/>
              <a:defRPr sz="2000">
                <a:latin typeface="Lora"/>
                <a:ea typeface="Lora"/>
                <a:cs typeface="Lora"/>
                <a:sym typeface="Lora"/>
              </a:defRPr>
            </a:lvl8pPr>
            <a:lvl9pPr lvl="8">
              <a:lnSpc>
                <a:spcPct val="115000"/>
              </a:lnSpc>
              <a:spcBef>
                <a:spcPts val="360"/>
              </a:spcBef>
              <a:buSzPct val="100000"/>
              <a:buFont typeface="Lora"/>
              <a:defRPr sz="2000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ctrTitle"/>
          </p:nvPr>
        </p:nvSpPr>
        <p:spPr>
          <a:xfrm>
            <a:off x="901192" y="1826530"/>
            <a:ext cx="7341617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i="0" dirty="0">
                <a:solidFill>
                  <a:schemeClr val="tx1"/>
                </a:solidFill>
              </a:rPr>
              <a:t>CubeSat Networks</a:t>
            </a:r>
            <a:br>
              <a:rPr lang="en-US" sz="2400" i="0" dirty="0">
                <a:solidFill>
                  <a:schemeClr val="tx1"/>
                </a:solidFill>
              </a:rPr>
            </a:br>
            <a:br>
              <a:rPr lang="en-US" sz="2400" i="0" dirty="0">
                <a:solidFill>
                  <a:schemeClr val="tx1"/>
                </a:solidFill>
              </a:rPr>
            </a:br>
            <a:r>
              <a:rPr lang="en-US" sz="2400" b="0" i="0" dirty="0">
                <a:solidFill>
                  <a:schemeClr val="tx1"/>
                </a:solidFill>
              </a:rPr>
              <a:t>Balancing Energy Consumption with Data Throughput</a:t>
            </a:r>
            <a:br>
              <a:rPr lang="en-US" sz="2400" i="0" dirty="0">
                <a:solidFill>
                  <a:schemeClr val="tx1"/>
                </a:solidFill>
              </a:rPr>
            </a:br>
            <a:br>
              <a:rPr lang="en-US" sz="2400" i="0" dirty="0">
                <a:solidFill>
                  <a:schemeClr val="tx1"/>
                </a:solidFill>
              </a:rPr>
            </a:br>
            <a:br>
              <a:rPr lang="en-US" sz="2400" i="0" dirty="0">
                <a:solidFill>
                  <a:schemeClr val="tx1"/>
                </a:solidFill>
              </a:rPr>
            </a:br>
            <a:r>
              <a:rPr lang="en" sz="1800" b="0" i="0" dirty="0">
                <a:solidFill>
                  <a:schemeClr val="bg1">
                    <a:lumMod val="50000"/>
                  </a:schemeClr>
                </a:solidFill>
              </a:rPr>
              <a:t>Stephen Ennis</a:t>
            </a:r>
            <a:br>
              <a:rPr lang="en" sz="1800" b="0" i="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" sz="900" b="0" i="0" dirty="0">
                <a:solidFill>
                  <a:schemeClr val="bg1">
                    <a:lumMod val="50000"/>
                  </a:schemeClr>
                </a:solidFill>
              </a:rPr>
              <a:t> </a:t>
            </a:r>
            <a:br>
              <a:rPr lang="en" sz="1800" b="0" i="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" sz="1800" b="0" i="0" dirty="0">
                <a:solidFill>
                  <a:schemeClr val="bg1">
                    <a:lumMod val="50000"/>
                  </a:schemeClr>
                </a:solidFill>
              </a:rPr>
              <a:t>Supervisor: Dr. Jonathon Dukes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CubeSat Communications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4" y="1157894"/>
            <a:ext cx="7590061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Inter-satellite links for CubeSats - 2013 [7]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Optimal multiple access protocol for inter-satellite communication in small satellite systems – 2014 [8] (</a:t>
            </a:r>
            <a:r>
              <a:rPr lang="en-US" sz="1800" dirty="0" err="1"/>
              <a:t>CubeMac</a:t>
            </a:r>
            <a:r>
              <a:rPr lang="en-US" sz="1800" dirty="0"/>
              <a:t>)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Survey of Inter-satellite Communication for Small Satellite Systems: Physical Layer to Network Layer View – 2016 [9]</a:t>
            </a:r>
            <a:endParaRPr lang="en" sz="1800" dirty="0"/>
          </a:p>
        </p:txBody>
      </p:sp>
      <p:sp>
        <p:nvSpPr>
          <p:cNvPr id="10" name="Shape 113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1 - </a:t>
            </a:r>
            <a:r>
              <a:rPr lang="en" sz="2400" i="0" dirty="0">
                <a:solidFill>
                  <a:srgbClr val="CC0000"/>
                </a:solidFill>
              </a:rPr>
              <a:t>2</a:t>
            </a:r>
            <a:r>
              <a:rPr lang="en" sz="2400" i="0" dirty="0">
                <a:solidFill>
                  <a:srgbClr val="B7B7B7"/>
                </a:solidFill>
              </a:rPr>
              <a:t> - 3 - 4 - 5</a:t>
            </a:r>
          </a:p>
        </p:txBody>
      </p:sp>
      <p:grpSp>
        <p:nvGrpSpPr>
          <p:cNvPr id="11" name="Shape 295"/>
          <p:cNvGrpSpPr/>
          <p:nvPr/>
        </p:nvGrpSpPr>
        <p:grpSpPr>
          <a:xfrm>
            <a:off x="4383440" y="97660"/>
            <a:ext cx="377170" cy="318703"/>
            <a:chOff x="3918650" y="293075"/>
            <a:chExt cx="488500" cy="412775"/>
          </a:xfrm>
        </p:grpSpPr>
        <p:sp>
          <p:nvSpPr>
            <p:cNvPr id="12" name="Shape 29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9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9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08091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Missions of Note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57894"/>
            <a:ext cx="6838946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Nodes: A Flight Demonstration of Networked Spacecraft Command and Control – 2016 [10]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The STU-2 CubeSat Mission and In-Orbit Test Results – 2016 [11]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Battery-Aware Scheduling in Low Orbit: The </a:t>
            </a:r>
            <a:r>
              <a:rPr lang="en-US" sz="1800" dirty="0" err="1"/>
              <a:t>GomX</a:t>
            </a:r>
            <a:r>
              <a:rPr lang="en-US" sz="1800" dirty="0"/>
              <a:t>–3 Case – 2016 [12]</a:t>
            </a:r>
            <a:endParaRPr lang="en" sz="1800" dirty="0"/>
          </a:p>
        </p:txBody>
      </p:sp>
      <p:sp>
        <p:nvSpPr>
          <p:cNvPr id="10" name="Shape 113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</a:t>
            </a:r>
            <a:r>
              <a:rPr lang="en" sz="2400" i="0">
                <a:solidFill>
                  <a:srgbClr val="CC0000"/>
                </a:solidFill>
              </a:rPr>
              <a:t>2</a:t>
            </a:r>
            <a:r>
              <a:rPr lang="en" sz="2400" i="0">
                <a:solidFill>
                  <a:srgbClr val="B7B7B7"/>
                </a:solidFill>
              </a:rPr>
              <a:t> - 3 - 4 - 5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11" name="Shape 295"/>
          <p:cNvGrpSpPr/>
          <p:nvPr/>
        </p:nvGrpSpPr>
        <p:grpSpPr>
          <a:xfrm>
            <a:off x="4383440" y="97660"/>
            <a:ext cx="377170" cy="318703"/>
            <a:chOff x="3918650" y="293075"/>
            <a:chExt cx="488500" cy="412775"/>
          </a:xfrm>
        </p:grpSpPr>
        <p:sp>
          <p:nvSpPr>
            <p:cNvPr id="12" name="Shape 29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9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9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80618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Other Areas of Note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3101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Delay Tolerant Networking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AODV and friends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RPL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GNSS Clock Synchronization</a:t>
            </a:r>
          </a:p>
        </p:txBody>
      </p:sp>
      <p:sp>
        <p:nvSpPr>
          <p:cNvPr id="10" name="Shape 113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</a:t>
            </a:r>
            <a:r>
              <a:rPr lang="en" sz="2400" i="0">
                <a:solidFill>
                  <a:srgbClr val="CC0000"/>
                </a:solidFill>
              </a:rPr>
              <a:t>2</a:t>
            </a:r>
            <a:r>
              <a:rPr lang="en" sz="2400" i="0">
                <a:solidFill>
                  <a:srgbClr val="B7B7B7"/>
                </a:solidFill>
              </a:rPr>
              <a:t> - 3 - 4 - 5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11" name="Shape 295"/>
          <p:cNvGrpSpPr/>
          <p:nvPr/>
        </p:nvGrpSpPr>
        <p:grpSpPr>
          <a:xfrm>
            <a:off x="4383440" y="97660"/>
            <a:ext cx="377170" cy="318703"/>
            <a:chOff x="3918650" y="293075"/>
            <a:chExt cx="488500" cy="412775"/>
          </a:xfrm>
        </p:grpSpPr>
        <p:sp>
          <p:nvSpPr>
            <p:cNvPr id="12" name="Shape 29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9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9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0794" y="1687509"/>
            <a:ext cx="2961598" cy="1954434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21249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Current Design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3384650" y="57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</a:t>
            </a:r>
          </a:p>
        </p:txBody>
      </p:sp>
      <p:sp>
        <p:nvSpPr>
          <p:cNvPr id="180" name="Shape 180"/>
          <p:cNvSpPr txBox="1">
            <a:spLocks noGrp="1"/>
          </p:cNvSpPr>
          <p:nvPr>
            <p:ph type="ctrTitle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B7B7B7"/>
                </a:solidFill>
              </a:rPr>
              <a:t>1 - 2 - </a:t>
            </a:r>
            <a:r>
              <a:rPr lang="en" sz="2400" i="0" dirty="0">
                <a:solidFill>
                  <a:srgbClr val="CC0000"/>
                </a:solidFill>
              </a:rPr>
              <a:t>3</a:t>
            </a:r>
            <a:r>
              <a:rPr lang="en" sz="2400" i="0" dirty="0">
                <a:solidFill>
                  <a:srgbClr val="B7B7B7"/>
                </a:solidFill>
              </a:rPr>
              <a:t> - 4 - 5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 idx="4294967295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CC0000"/>
                </a:solidFill>
              </a:rPr>
              <a:t>1</a:t>
            </a:r>
            <a:r>
              <a:rPr lang="en" sz="2400" i="0" dirty="0">
                <a:solidFill>
                  <a:srgbClr val="B7B7B7"/>
                </a:solidFill>
              </a:rPr>
              <a:t> - 2 - 3 - 4 - 5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Quick Timeline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050570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Began work with Dr. Farrell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Week 1M</a:t>
            </a:r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Change of supervisor to Dr. Dukes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8M</a:t>
            </a:r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Reassessment/Scoping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8M : 11M</a:t>
            </a:r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Dropped dyanmics modelling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" sz="1800" dirty="0"/>
              <a:t>&amp; began work with NS-3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12M</a:t>
            </a:r>
            <a:endParaRPr lang="en" sz="1800" dirty="0"/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Switched to OMNeT++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- 2H</a:t>
            </a:r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Modelling prior art MAC protocol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3H : 8H</a:t>
            </a:r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Introducing ground station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8H : Present</a:t>
            </a:r>
          </a:p>
        </p:txBody>
      </p:sp>
      <p:grpSp>
        <p:nvGrpSpPr>
          <p:cNvPr id="10" name="Shape 363"/>
          <p:cNvGrpSpPr/>
          <p:nvPr/>
        </p:nvGrpSpPr>
        <p:grpSpPr>
          <a:xfrm>
            <a:off x="4413469" y="97660"/>
            <a:ext cx="337562" cy="337562"/>
            <a:chOff x="1922075" y="1629000"/>
            <a:chExt cx="437200" cy="437200"/>
          </a:xfrm>
        </p:grpSpPr>
        <p:sp>
          <p:nvSpPr>
            <p:cNvPr id="11" name="Shape 364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365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28233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CubeMac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Cluster based hybrid</a:t>
            </a:r>
            <a:r>
              <a:rPr lang="en" sz="1800" b="1" dirty="0"/>
              <a:t> </a:t>
            </a:r>
            <a:r>
              <a:rPr lang="en" sz="1800" dirty="0"/>
              <a:t>TDMA/CDMA</a:t>
            </a:r>
            <a:r>
              <a:rPr lang="en" sz="1800" b="1" dirty="0"/>
              <a:t> </a:t>
            </a:r>
            <a:r>
              <a:rPr lang="en" sz="1800" dirty="0"/>
              <a:t>scheme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Cluster consists of one Master (M) and n Slaves (S)</a:t>
            </a:r>
            <a:endParaRPr lang="en" sz="1800" dirty="0"/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Masters use TDMA for all communications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Slaves only communicate with their cluster master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Slaves use CDMA within dedicated “uplink” slot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Fixed time slots, slot assignment and cluster configurations</a:t>
            </a:r>
          </a:p>
        </p:txBody>
      </p:sp>
      <p:grpSp>
        <p:nvGrpSpPr>
          <p:cNvPr id="9" name="Shape 363"/>
          <p:cNvGrpSpPr/>
          <p:nvPr/>
        </p:nvGrpSpPr>
        <p:grpSpPr>
          <a:xfrm>
            <a:off x="4413469" y="97660"/>
            <a:ext cx="337562" cy="337562"/>
            <a:chOff x="1922075" y="1629000"/>
            <a:chExt cx="437200" cy="437200"/>
          </a:xfrm>
        </p:grpSpPr>
        <p:sp>
          <p:nvSpPr>
            <p:cNvPr id="15" name="Shape 364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365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" name="Shape 180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</a:t>
            </a:r>
            <a:r>
              <a:rPr lang="en" sz="2400" i="0">
                <a:solidFill>
                  <a:srgbClr val="CC0000"/>
                </a:solidFill>
              </a:rPr>
              <a:t>3</a:t>
            </a:r>
            <a:r>
              <a:rPr lang="en" sz="2400" i="0">
                <a:solidFill>
                  <a:srgbClr val="B7B7B7"/>
                </a:solidFill>
              </a:rPr>
              <a:t> - 4 - 5</a:t>
            </a:r>
            <a:endParaRPr lang="en" sz="2400" i="0" dirty="0">
              <a:solidFill>
                <a:srgbClr val="B7B7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83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5996443" y="3470026"/>
            <a:ext cx="1375508" cy="909623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880261" y="3470026"/>
            <a:ext cx="1375508" cy="909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1667327" y="3470025"/>
            <a:ext cx="1375508" cy="909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/>
          <p:cNvSpPr/>
          <p:nvPr/>
        </p:nvSpPr>
        <p:spPr>
          <a:xfrm>
            <a:off x="5115170" y="1361818"/>
            <a:ext cx="2235200" cy="173501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/>
          <p:cNvSpPr/>
          <p:nvPr/>
        </p:nvSpPr>
        <p:spPr>
          <a:xfrm>
            <a:off x="1867877" y="1361818"/>
            <a:ext cx="2235200" cy="173501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CubeMac</a:t>
            </a:r>
          </a:p>
        </p:txBody>
      </p:sp>
      <p:grpSp>
        <p:nvGrpSpPr>
          <p:cNvPr id="9" name="Shape 363"/>
          <p:cNvGrpSpPr/>
          <p:nvPr/>
        </p:nvGrpSpPr>
        <p:grpSpPr>
          <a:xfrm>
            <a:off x="4413469" y="97660"/>
            <a:ext cx="337562" cy="337562"/>
            <a:chOff x="1922075" y="1629000"/>
            <a:chExt cx="437200" cy="437200"/>
          </a:xfrm>
        </p:grpSpPr>
        <p:sp>
          <p:nvSpPr>
            <p:cNvPr id="15" name="Shape 364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365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" name="Shape 180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1 - 2 - </a:t>
            </a:r>
            <a:r>
              <a:rPr lang="en" sz="2400" i="0" dirty="0">
                <a:solidFill>
                  <a:srgbClr val="CC0000"/>
                </a:solidFill>
              </a:rPr>
              <a:t>3</a:t>
            </a:r>
            <a:r>
              <a:rPr lang="en" sz="2400" i="0" dirty="0">
                <a:solidFill>
                  <a:srgbClr val="B7B7B7"/>
                </a:solidFill>
              </a:rPr>
              <a:t> - 4 - 5</a:t>
            </a:r>
          </a:p>
        </p:txBody>
      </p:sp>
      <p:sp>
        <p:nvSpPr>
          <p:cNvPr id="2" name="Cube 1"/>
          <p:cNvSpPr/>
          <p:nvPr/>
        </p:nvSpPr>
        <p:spPr>
          <a:xfrm>
            <a:off x="2139350" y="1574964"/>
            <a:ext cx="431462" cy="367542"/>
          </a:xfrm>
          <a:prstGeom prst="cub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S</a:t>
            </a:r>
          </a:p>
        </p:txBody>
      </p:sp>
      <p:sp>
        <p:nvSpPr>
          <p:cNvPr id="10" name="Cube 9"/>
          <p:cNvSpPr/>
          <p:nvPr/>
        </p:nvSpPr>
        <p:spPr>
          <a:xfrm>
            <a:off x="2139350" y="2516147"/>
            <a:ext cx="431462" cy="367542"/>
          </a:xfrm>
          <a:prstGeom prst="cub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S</a:t>
            </a:r>
          </a:p>
        </p:txBody>
      </p:sp>
      <p:sp>
        <p:nvSpPr>
          <p:cNvPr id="11" name="Cube 10"/>
          <p:cNvSpPr/>
          <p:nvPr/>
        </p:nvSpPr>
        <p:spPr>
          <a:xfrm>
            <a:off x="6593688" y="1574964"/>
            <a:ext cx="431462" cy="367542"/>
          </a:xfrm>
          <a:prstGeom prst="cub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S</a:t>
            </a:r>
          </a:p>
        </p:txBody>
      </p:sp>
      <p:sp>
        <p:nvSpPr>
          <p:cNvPr id="12" name="Cube 11"/>
          <p:cNvSpPr/>
          <p:nvPr/>
        </p:nvSpPr>
        <p:spPr>
          <a:xfrm>
            <a:off x="6593688" y="2516147"/>
            <a:ext cx="431462" cy="367542"/>
          </a:xfrm>
          <a:prstGeom prst="cub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S</a:t>
            </a:r>
          </a:p>
        </p:txBody>
      </p:sp>
      <p:sp>
        <p:nvSpPr>
          <p:cNvPr id="13" name="Cube 12"/>
          <p:cNvSpPr/>
          <p:nvPr/>
        </p:nvSpPr>
        <p:spPr>
          <a:xfrm>
            <a:off x="3431598" y="2045555"/>
            <a:ext cx="431462" cy="36754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M</a:t>
            </a:r>
          </a:p>
        </p:txBody>
      </p:sp>
      <p:sp>
        <p:nvSpPr>
          <p:cNvPr id="14" name="Cube 13"/>
          <p:cNvSpPr/>
          <p:nvPr/>
        </p:nvSpPr>
        <p:spPr>
          <a:xfrm>
            <a:off x="5352343" y="2045555"/>
            <a:ext cx="431462" cy="36754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M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023404" y="3485657"/>
            <a:ext cx="0" cy="90962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027390" y="4397749"/>
            <a:ext cx="708922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112625" y="3485656"/>
            <a:ext cx="0" cy="90962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hape 180"/>
          <p:cNvSpPr txBox="1">
            <a:spLocks/>
          </p:cNvSpPr>
          <p:nvPr/>
        </p:nvSpPr>
        <p:spPr>
          <a:xfrm>
            <a:off x="2756581" y="793276"/>
            <a:ext cx="457792" cy="5685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1</a:t>
            </a:r>
          </a:p>
        </p:txBody>
      </p:sp>
      <p:sp>
        <p:nvSpPr>
          <p:cNvPr id="27" name="Shape 180"/>
          <p:cNvSpPr txBox="1">
            <a:spLocks/>
          </p:cNvSpPr>
          <p:nvPr/>
        </p:nvSpPr>
        <p:spPr>
          <a:xfrm>
            <a:off x="6003874" y="792041"/>
            <a:ext cx="457792" cy="5685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2</a:t>
            </a:r>
          </a:p>
        </p:txBody>
      </p:sp>
      <p:sp>
        <p:nvSpPr>
          <p:cNvPr id="28" name="Shape 180"/>
          <p:cNvSpPr txBox="1">
            <a:spLocks/>
          </p:cNvSpPr>
          <p:nvPr/>
        </p:nvSpPr>
        <p:spPr>
          <a:xfrm>
            <a:off x="2126185" y="3635940"/>
            <a:ext cx="457792" cy="5685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1</a:t>
            </a:r>
          </a:p>
        </p:txBody>
      </p:sp>
      <p:sp>
        <p:nvSpPr>
          <p:cNvPr id="29" name="Shape 180"/>
          <p:cNvSpPr txBox="1">
            <a:spLocks/>
          </p:cNvSpPr>
          <p:nvPr/>
        </p:nvSpPr>
        <p:spPr>
          <a:xfrm>
            <a:off x="4331194" y="3635940"/>
            <a:ext cx="457792" cy="5685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2</a:t>
            </a:r>
          </a:p>
        </p:txBody>
      </p:sp>
      <p:sp>
        <p:nvSpPr>
          <p:cNvPr id="30" name="Shape 180"/>
          <p:cNvSpPr txBox="1">
            <a:spLocks/>
          </p:cNvSpPr>
          <p:nvPr/>
        </p:nvSpPr>
        <p:spPr>
          <a:xfrm>
            <a:off x="6461666" y="3635940"/>
            <a:ext cx="457792" cy="5685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s</a:t>
            </a:r>
          </a:p>
        </p:txBody>
      </p:sp>
      <p:cxnSp>
        <p:nvCxnSpPr>
          <p:cNvPr id="23" name="Straight Arrow Connector 22"/>
          <p:cNvCxnSpPr>
            <a:stCxn id="14" idx="2"/>
            <a:endCxn id="13" idx="4"/>
          </p:cNvCxnSpPr>
          <p:nvPr/>
        </p:nvCxnSpPr>
        <p:spPr>
          <a:xfrm flipH="1">
            <a:off x="3771175" y="2275269"/>
            <a:ext cx="1581168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4" idx="5"/>
            <a:endCxn id="11" idx="2"/>
          </p:cNvCxnSpPr>
          <p:nvPr/>
        </p:nvCxnSpPr>
        <p:spPr>
          <a:xfrm flipV="1">
            <a:off x="5783805" y="1804678"/>
            <a:ext cx="809883" cy="37870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3" idx="2"/>
            <a:endCxn id="2" idx="4"/>
          </p:cNvCxnSpPr>
          <p:nvPr/>
        </p:nvCxnSpPr>
        <p:spPr>
          <a:xfrm flipH="1" flipV="1">
            <a:off x="2478927" y="1804678"/>
            <a:ext cx="952671" cy="47059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3" idx="2"/>
            <a:endCxn id="10" idx="4"/>
          </p:cNvCxnSpPr>
          <p:nvPr/>
        </p:nvCxnSpPr>
        <p:spPr>
          <a:xfrm flipH="1">
            <a:off x="2478927" y="2275269"/>
            <a:ext cx="952671" cy="47059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1" idx="2"/>
            <a:endCxn id="14" idx="5"/>
          </p:cNvCxnSpPr>
          <p:nvPr/>
        </p:nvCxnSpPr>
        <p:spPr>
          <a:xfrm flipH="1">
            <a:off x="5783805" y="1804678"/>
            <a:ext cx="809883" cy="37870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2" idx="2"/>
            <a:endCxn id="14" idx="5"/>
          </p:cNvCxnSpPr>
          <p:nvPr/>
        </p:nvCxnSpPr>
        <p:spPr>
          <a:xfrm flipH="1" flipV="1">
            <a:off x="5783805" y="2183383"/>
            <a:ext cx="809883" cy="562478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0" idx="4"/>
            <a:endCxn id="13" idx="2"/>
          </p:cNvCxnSpPr>
          <p:nvPr/>
        </p:nvCxnSpPr>
        <p:spPr>
          <a:xfrm flipV="1">
            <a:off x="2478927" y="2275269"/>
            <a:ext cx="952671" cy="47059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2" idx="4"/>
            <a:endCxn id="13" idx="2"/>
          </p:cNvCxnSpPr>
          <p:nvPr/>
        </p:nvCxnSpPr>
        <p:spPr>
          <a:xfrm>
            <a:off x="2478927" y="1804678"/>
            <a:ext cx="952671" cy="47059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692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7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0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0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10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0" grpId="0" animBg="1"/>
      <p:bldP spid="20" grpId="1" animBg="1"/>
      <p:bldP spid="25" grpId="0" animBg="1"/>
      <p:bldP spid="25" grpId="1" animBg="1"/>
      <p:bldP spid="18" grpId="0" animBg="1"/>
      <p:bldP spid="3" grpId="0" animBg="1"/>
      <p:bldP spid="2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6" grpId="0"/>
      <p:bldP spid="27" grpId="0"/>
      <p:bldP spid="28" grpId="0"/>
      <p:bldP spid="29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Demonstration</a:t>
            </a:r>
          </a:p>
        </p:txBody>
      </p:sp>
      <p:grpSp>
        <p:nvGrpSpPr>
          <p:cNvPr id="9" name="Shape 363"/>
          <p:cNvGrpSpPr/>
          <p:nvPr/>
        </p:nvGrpSpPr>
        <p:grpSpPr>
          <a:xfrm>
            <a:off x="4413469" y="97660"/>
            <a:ext cx="337562" cy="337562"/>
            <a:chOff x="1922075" y="1629000"/>
            <a:chExt cx="437200" cy="437200"/>
          </a:xfrm>
        </p:grpSpPr>
        <p:sp>
          <p:nvSpPr>
            <p:cNvPr id="15" name="Shape 364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365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" name="Shape 180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</a:t>
            </a:r>
            <a:r>
              <a:rPr lang="en" sz="2400" i="0">
                <a:solidFill>
                  <a:srgbClr val="CC0000"/>
                </a:solidFill>
              </a:rPr>
              <a:t>3</a:t>
            </a:r>
            <a:r>
              <a:rPr lang="en" sz="2400" i="0">
                <a:solidFill>
                  <a:srgbClr val="B7B7B7"/>
                </a:solidFill>
              </a:rPr>
              <a:t> - 4 - 5</a:t>
            </a:r>
            <a:endParaRPr lang="en" sz="2400" i="0" dirty="0">
              <a:solidFill>
                <a:srgbClr val="B7B7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677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Interim Results</a:t>
            </a:r>
          </a:p>
        </p:txBody>
      </p:sp>
      <p:sp>
        <p:nvSpPr>
          <p:cNvPr id="218" name="Shape 218"/>
          <p:cNvSpPr txBox="1"/>
          <p:nvPr/>
        </p:nvSpPr>
        <p:spPr>
          <a:xfrm>
            <a:off x="3384650" y="57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</a:t>
            </a:r>
          </a:p>
        </p:txBody>
      </p:sp>
      <p:sp>
        <p:nvSpPr>
          <p:cNvPr id="219" name="Shape 219"/>
          <p:cNvSpPr txBox="1">
            <a:spLocks noGrp="1"/>
          </p:cNvSpPr>
          <p:nvPr>
            <p:ph type="ctrTitle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B7B7B7"/>
                </a:solidFill>
              </a:rPr>
              <a:t>1 - 2 - 3 - </a:t>
            </a:r>
            <a:r>
              <a:rPr lang="en" sz="2400" i="0" dirty="0">
                <a:solidFill>
                  <a:srgbClr val="CC0000"/>
                </a:solidFill>
              </a:rPr>
              <a:t>4</a:t>
            </a:r>
            <a:r>
              <a:rPr lang="en" sz="2400" i="0" dirty="0">
                <a:solidFill>
                  <a:srgbClr val="B7B7B7"/>
                </a:solidFill>
              </a:rPr>
              <a:t> - 5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Key Metrics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S2G Throughtput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End-to-end delay 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MAC access delay 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Energy consumption</a:t>
            </a:r>
          </a:p>
        </p:txBody>
      </p:sp>
      <p:sp>
        <p:nvSpPr>
          <p:cNvPr id="17" name="Shape 219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</a:t>
            </a:r>
            <a:r>
              <a:rPr lang="en" sz="2400" i="0">
                <a:solidFill>
                  <a:srgbClr val="CC0000"/>
                </a:solidFill>
              </a:rPr>
              <a:t>4</a:t>
            </a:r>
            <a:r>
              <a:rPr lang="en" sz="2400" i="0">
                <a:solidFill>
                  <a:srgbClr val="B7B7B7"/>
                </a:solidFill>
              </a:rPr>
              <a:t>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18" name="Shape 462"/>
          <p:cNvGrpSpPr/>
          <p:nvPr/>
        </p:nvGrpSpPr>
        <p:grpSpPr>
          <a:xfrm>
            <a:off x="4407350" y="129310"/>
            <a:ext cx="349799" cy="256472"/>
            <a:chOff x="3936375" y="3703750"/>
            <a:chExt cx="453050" cy="332175"/>
          </a:xfrm>
        </p:grpSpPr>
        <p:sp>
          <p:nvSpPr>
            <p:cNvPr id="19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369" y="1514354"/>
            <a:ext cx="2852256" cy="2036194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16635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/>
              <a:t>Introduction</a:t>
            </a:r>
          </a:p>
        </p:txBody>
      </p:sp>
      <p:sp>
        <p:nvSpPr>
          <p:cNvPr id="57" name="Shape 57"/>
          <p:cNvSpPr txBox="1"/>
          <p:nvPr/>
        </p:nvSpPr>
        <p:spPr>
          <a:xfrm>
            <a:off x="3374400" y="640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>
                <a:solidFill>
                  <a:srgbClr val="CC0000"/>
                </a:solidFill>
              </a:rPr>
              <a:t>1</a:t>
            </a:r>
            <a:r>
              <a:rPr lang="en" sz="2400" i="0">
                <a:solidFill>
                  <a:srgbClr val="666666"/>
                </a:solidFill>
              </a:rPr>
              <a:t> </a:t>
            </a:r>
            <a:r>
              <a:rPr lang="en" sz="2400" i="0">
                <a:solidFill>
                  <a:srgbClr val="B7B7B7"/>
                </a:solidFill>
              </a:rPr>
              <a:t>- 2 - 3 - 4 - 5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i="0" dirty="0"/>
              <a:t>Throughput</a:t>
            </a:r>
            <a:r>
              <a:rPr lang="en" sz="2400" i="0" dirty="0"/>
              <a:t> </a:t>
            </a:r>
          </a:p>
        </p:txBody>
      </p:sp>
      <p:sp>
        <p:nvSpPr>
          <p:cNvPr id="4" name="Shape 219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</a:t>
            </a:r>
            <a:r>
              <a:rPr lang="en" sz="2400" i="0">
                <a:solidFill>
                  <a:srgbClr val="CC0000"/>
                </a:solidFill>
              </a:rPr>
              <a:t>4</a:t>
            </a:r>
            <a:r>
              <a:rPr lang="en" sz="2400" i="0">
                <a:solidFill>
                  <a:srgbClr val="B7B7B7"/>
                </a:solidFill>
              </a:rPr>
              <a:t>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5" name="Shape 462"/>
          <p:cNvGrpSpPr/>
          <p:nvPr/>
        </p:nvGrpSpPr>
        <p:grpSpPr>
          <a:xfrm>
            <a:off x="4407350" y="129310"/>
            <a:ext cx="349799" cy="256472"/>
            <a:chOff x="3936375" y="3703750"/>
            <a:chExt cx="453050" cy="332175"/>
          </a:xfrm>
        </p:grpSpPr>
        <p:sp>
          <p:nvSpPr>
            <p:cNvPr id="6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58774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i="0" dirty="0"/>
              <a:t>End-to-end Delay</a:t>
            </a:r>
          </a:p>
        </p:txBody>
      </p:sp>
      <p:sp>
        <p:nvSpPr>
          <p:cNvPr id="4" name="Shape 219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</a:t>
            </a:r>
            <a:r>
              <a:rPr lang="en" sz="2400" i="0">
                <a:solidFill>
                  <a:srgbClr val="CC0000"/>
                </a:solidFill>
              </a:rPr>
              <a:t>4</a:t>
            </a:r>
            <a:r>
              <a:rPr lang="en" sz="2400" i="0">
                <a:solidFill>
                  <a:srgbClr val="B7B7B7"/>
                </a:solidFill>
              </a:rPr>
              <a:t>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5" name="Shape 462"/>
          <p:cNvGrpSpPr/>
          <p:nvPr/>
        </p:nvGrpSpPr>
        <p:grpSpPr>
          <a:xfrm>
            <a:off x="4407350" y="129310"/>
            <a:ext cx="349799" cy="256472"/>
            <a:chOff x="3936375" y="3703750"/>
            <a:chExt cx="453050" cy="332175"/>
          </a:xfrm>
        </p:grpSpPr>
        <p:sp>
          <p:nvSpPr>
            <p:cNvPr id="6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878398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i="0" dirty="0"/>
              <a:t>MAC Access Delay</a:t>
            </a:r>
          </a:p>
        </p:txBody>
      </p:sp>
      <p:sp>
        <p:nvSpPr>
          <p:cNvPr id="4" name="Shape 219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</a:t>
            </a:r>
            <a:r>
              <a:rPr lang="en" sz="2400" i="0">
                <a:solidFill>
                  <a:srgbClr val="CC0000"/>
                </a:solidFill>
              </a:rPr>
              <a:t>4</a:t>
            </a:r>
            <a:r>
              <a:rPr lang="en" sz="2400" i="0">
                <a:solidFill>
                  <a:srgbClr val="B7B7B7"/>
                </a:solidFill>
              </a:rPr>
              <a:t>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5" name="Shape 462"/>
          <p:cNvGrpSpPr/>
          <p:nvPr/>
        </p:nvGrpSpPr>
        <p:grpSpPr>
          <a:xfrm>
            <a:off x="4407350" y="129310"/>
            <a:ext cx="349799" cy="256472"/>
            <a:chOff x="3936375" y="3703750"/>
            <a:chExt cx="453050" cy="332175"/>
          </a:xfrm>
        </p:grpSpPr>
        <p:sp>
          <p:nvSpPr>
            <p:cNvPr id="6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50730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2400" i="0" dirty="0"/>
              <a:t>Energy Consumption</a:t>
            </a:r>
          </a:p>
        </p:txBody>
      </p:sp>
      <p:sp>
        <p:nvSpPr>
          <p:cNvPr id="4" name="Shape 219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</a:t>
            </a:r>
            <a:r>
              <a:rPr lang="en" sz="2400" i="0">
                <a:solidFill>
                  <a:srgbClr val="CC0000"/>
                </a:solidFill>
              </a:rPr>
              <a:t>4</a:t>
            </a:r>
            <a:r>
              <a:rPr lang="en" sz="2400" i="0">
                <a:solidFill>
                  <a:srgbClr val="B7B7B7"/>
                </a:solidFill>
              </a:rPr>
              <a:t>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5" name="Shape 462"/>
          <p:cNvGrpSpPr/>
          <p:nvPr/>
        </p:nvGrpSpPr>
        <p:grpSpPr>
          <a:xfrm>
            <a:off x="4407350" y="129310"/>
            <a:ext cx="349799" cy="256472"/>
            <a:chOff x="3936375" y="3703750"/>
            <a:chExt cx="453050" cy="332175"/>
          </a:xfrm>
        </p:grpSpPr>
        <p:sp>
          <p:nvSpPr>
            <p:cNvPr id="6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77975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Further Work</a:t>
            </a:r>
          </a:p>
        </p:txBody>
      </p:sp>
      <p:sp>
        <p:nvSpPr>
          <p:cNvPr id="249" name="Shape 249"/>
          <p:cNvSpPr txBox="1"/>
          <p:nvPr/>
        </p:nvSpPr>
        <p:spPr>
          <a:xfrm>
            <a:off x="3384650" y="57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</a:t>
            </a:r>
          </a:p>
        </p:txBody>
      </p:sp>
      <p:sp>
        <p:nvSpPr>
          <p:cNvPr id="250" name="Shape 250"/>
          <p:cNvSpPr txBox="1">
            <a:spLocks noGrp="1"/>
          </p:cNvSpPr>
          <p:nvPr>
            <p:ph type="ctrTitle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B7B7B7"/>
                </a:solidFill>
              </a:rPr>
              <a:t>1 - 2 - 3 - 4 - </a:t>
            </a:r>
            <a:r>
              <a:rPr lang="en" sz="2400" i="0" dirty="0">
                <a:solidFill>
                  <a:srgbClr val="CC0000"/>
                </a:solidFill>
              </a:rPr>
              <a:t>5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Objectives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Implement faithful ground station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Address flaws in CubeMac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Examine optimal routing approaches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Introduce energy awareness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Stick the landing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endParaRPr lang="en" sz="1800" dirty="0"/>
          </a:p>
        </p:txBody>
      </p:sp>
      <p:sp>
        <p:nvSpPr>
          <p:cNvPr id="9" name="Shape 250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1 - 2 - 3 - 4 - </a:t>
            </a:r>
            <a:r>
              <a:rPr lang="en" sz="2400" i="0">
                <a:solidFill>
                  <a:srgbClr val="CC0000"/>
                </a:solidFill>
              </a:rPr>
              <a:t>5</a:t>
            </a:r>
            <a:endParaRPr lang="en" sz="2400" i="0" dirty="0">
              <a:solidFill>
                <a:srgbClr val="CC0000"/>
              </a:solidFill>
            </a:endParaRPr>
          </a:p>
        </p:txBody>
      </p:sp>
      <p:grpSp>
        <p:nvGrpSpPr>
          <p:cNvPr id="15" name="Shape 481"/>
          <p:cNvGrpSpPr/>
          <p:nvPr/>
        </p:nvGrpSpPr>
        <p:grpSpPr>
          <a:xfrm>
            <a:off x="4400889" y="97660"/>
            <a:ext cx="342271" cy="342291"/>
            <a:chOff x="570875" y="4322250"/>
            <a:chExt cx="443300" cy="443325"/>
          </a:xfrm>
        </p:grpSpPr>
        <p:sp>
          <p:nvSpPr>
            <p:cNvPr id="16" name="Shape 482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483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484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485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5553" y="1823140"/>
            <a:ext cx="3145334" cy="209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6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Expected Contributions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Analysis of hybrid TDMA/CDMA and routing schemes considering both throughput and energy consumption 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Assessment and synthesis of varied prior art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Open-source simulation for LEO SmallSat communications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Opportunities to model sophisticated energy schemes and applications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Design that reflects both missions and research</a:t>
            </a:r>
          </a:p>
        </p:txBody>
      </p:sp>
      <p:sp>
        <p:nvSpPr>
          <p:cNvPr id="9" name="Shape 250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1 - 2 - 3 - 4 - </a:t>
            </a:r>
            <a:r>
              <a:rPr lang="en" sz="2400" i="0">
                <a:solidFill>
                  <a:srgbClr val="CC0000"/>
                </a:solidFill>
              </a:rPr>
              <a:t>5</a:t>
            </a:r>
            <a:endParaRPr lang="en" sz="2400" i="0" dirty="0">
              <a:solidFill>
                <a:srgbClr val="CC0000"/>
              </a:solidFill>
            </a:endParaRPr>
          </a:p>
        </p:txBody>
      </p:sp>
      <p:grpSp>
        <p:nvGrpSpPr>
          <p:cNvPr id="15" name="Shape 481"/>
          <p:cNvGrpSpPr/>
          <p:nvPr/>
        </p:nvGrpSpPr>
        <p:grpSpPr>
          <a:xfrm>
            <a:off x="4400889" y="97660"/>
            <a:ext cx="342271" cy="342291"/>
            <a:chOff x="570875" y="4322250"/>
            <a:chExt cx="443300" cy="443325"/>
          </a:xfrm>
        </p:grpSpPr>
        <p:sp>
          <p:nvSpPr>
            <p:cNvPr id="16" name="Shape 482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483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484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485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15486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ctrTitle"/>
          </p:nvPr>
        </p:nvSpPr>
        <p:spPr>
          <a:xfrm>
            <a:off x="2129100" y="1687685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Thank You</a:t>
            </a:r>
          </a:p>
        </p:txBody>
      </p:sp>
      <p:grpSp>
        <p:nvGrpSpPr>
          <p:cNvPr id="6" name="Shape 413"/>
          <p:cNvGrpSpPr/>
          <p:nvPr/>
        </p:nvGrpSpPr>
        <p:grpSpPr>
          <a:xfrm>
            <a:off x="4281298" y="257085"/>
            <a:ext cx="581404" cy="537464"/>
            <a:chOff x="5975075" y="2327500"/>
            <a:chExt cx="420100" cy="388350"/>
          </a:xfrm>
        </p:grpSpPr>
        <p:sp>
          <p:nvSpPr>
            <p:cNvPr id="7" name="Shape 414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15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Questions</a:t>
            </a:r>
          </a:p>
        </p:txBody>
      </p:sp>
      <p:sp>
        <p:nvSpPr>
          <p:cNvPr id="268" name="Shape 268"/>
          <p:cNvSpPr txBox="1"/>
          <p:nvPr/>
        </p:nvSpPr>
        <p:spPr>
          <a:xfrm>
            <a:off x="3384650" y="57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b="1" dirty="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751997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subTitle" idx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25" tIns="91425" rIns="91425" bIns="91425" numCol="2" anchor="t" anchorCtr="0">
            <a:noAutofit/>
          </a:bodyPr>
          <a:lstStyle/>
          <a:p>
            <a:pPr marL="152400" lvl="0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References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endParaRPr lang="en-US" sz="1000" dirty="0">
              <a:solidFill>
                <a:schemeClr val="tx1"/>
              </a:solidFill>
            </a:endParaRP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[1]	M. Di Francesco, S. K. Das, and G. Anastasi, "Data collection in wireless sensor networks with mobile elements: A survey," </a:t>
            </a:r>
            <a:r>
              <a:rPr lang="en-US" sz="1000" i="1" dirty="0">
                <a:solidFill>
                  <a:schemeClr val="tx1"/>
                </a:solidFill>
              </a:rPr>
              <a:t>ACM Transactions on Sensor Networks (TOSN), </a:t>
            </a:r>
            <a:r>
              <a:rPr lang="nl-NL" sz="1000" dirty="0">
                <a:solidFill>
                  <a:schemeClr val="tx1"/>
                </a:solidFill>
              </a:rPr>
              <a:t>vol. 8, p. 7, 2011.</a:t>
            </a:r>
          </a:p>
          <a:p>
            <a:pPr marL="152400" algn="l">
              <a:buClr>
                <a:srgbClr val="B7B7B7"/>
              </a:buClr>
            </a:pPr>
            <a:r>
              <a:rPr lang="en-US" sz="1000" dirty="0">
                <a:solidFill>
                  <a:schemeClr val="tx1"/>
                </a:solidFill>
              </a:rPr>
              <a:t>[2]	S. Gao, H. Zhang, and S. K. Das, "Efficient data collection in wireless sensor networks with path-constrained mobile sinks," </a:t>
            </a:r>
            <a:r>
              <a:rPr lang="fr-FR" sz="1000" i="1" dirty="0">
                <a:solidFill>
                  <a:schemeClr val="tx1"/>
                </a:solidFill>
              </a:rPr>
              <a:t>IEEE Transactions on Mobile </a:t>
            </a:r>
            <a:r>
              <a:rPr lang="fr-FR" sz="1000" i="1" dirty="0" err="1">
                <a:solidFill>
                  <a:schemeClr val="tx1"/>
                </a:solidFill>
              </a:rPr>
              <a:t>Computing</a:t>
            </a:r>
            <a:r>
              <a:rPr lang="fr-FR" sz="1000" i="1" dirty="0">
                <a:solidFill>
                  <a:schemeClr val="tx1"/>
                </a:solidFill>
              </a:rPr>
              <a:t>, </a:t>
            </a:r>
            <a:r>
              <a:rPr lang="nl-NL" sz="1000" dirty="0">
                <a:solidFill>
                  <a:schemeClr val="tx1"/>
                </a:solidFill>
              </a:rPr>
              <a:t>vol. 10, pp. 592-608, 2011.</a:t>
            </a:r>
            <a:endParaRPr lang="en-US" sz="1000" dirty="0">
              <a:solidFill>
                <a:schemeClr val="tx1"/>
              </a:solidFill>
            </a:endParaRP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[3]	T. </a:t>
            </a:r>
            <a:r>
              <a:rPr lang="en-US" sz="1000" dirty="0" err="1">
                <a:solidFill>
                  <a:schemeClr val="tx1"/>
                </a:solidFill>
              </a:rPr>
              <a:t>Rault</a:t>
            </a:r>
            <a:r>
              <a:rPr lang="en-US" sz="1000" dirty="0">
                <a:solidFill>
                  <a:schemeClr val="tx1"/>
                </a:solidFill>
              </a:rPr>
              <a:t>, A. </a:t>
            </a:r>
            <a:r>
              <a:rPr lang="en-US" sz="1000" dirty="0" err="1">
                <a:solidFill>
                  <a:schemeClr val="tx1"/>
                </a:solidFill>
              </a:rPr>
              <a:t>Bouabdallah</a:t>
            </a:r>
            <a:r>
              <a:rPr lang="en-US" sz="1000" dirty="0">
                <a:solidFill>
                  <a:schemeClr val="tx1"/>
                </a:solidFill>
              </a:rPr>
              <a:t>, and Y. </a:t>
            </a:r>
            <a:r>
              <a:rPr lang="en-US" sz="1000" dirty="0" err="1">
                <a:solidFill>
                  <a:schemeClr val="tx1"/>
                </a:solidFill>
              </a:rPr>
              <a:t>Challal</a:t>
            </a:r>
            <a:r>
              <a:rPr lang="en-US" sz="1000" dirty="0">
                <a:solidFill>
                  <a:schemeClr val="tx1"/>
                </a:solidFill>
              </a:rPr>
              <a:t>, "Energy efficiency in wireless sensor networks: A top-down survey," </a:t>
            </a:r>
            <a:r>
              <a:rPr lang="en-US" sz="1000" i="1" dirty="0">
                <a:solidFill>
                  <a:schemeClr val="tx1"/>
                </a:solidFill>
              </a:rPr>
              <a:t>Computer Networks, </a:t>
            </a:r>
            <a:r>
              <a:rPr lang="nl-NL" sz="1000" dirty="0">
                <a:solidFill>
                  <a:schemeClr val="tx1"/>
                </a:solidFill>
              </a:rPr>
              <a:t>vol. 67, pp. 104-122, 2014.</a:t>
            </a:r>
            <a:r>
              <a:rPr lang="it-IT" sz="1000" dirty="0">
                <a:solidFill>
                  <a:schemeClr val="tx1"/>
                </a:solidFill>
              </a:rPr>
              <a:t> 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[4]	S. </a:t>
            </a:r>
            <a:r>
              <a:rPr lang="en-US" sz="1000" dirty="0" err="1">
                <a:solidFill>
                  <a:schemeClr val="tx1"/>
                </a:solidFill>
              </a:rPr>
              <a:t>Mohseni</a:t>
            </a:r>
            <a:r>
              <a:rPr lang="en-US" sz="1000" dirty="0">
                <a:solidFill>
                  <a:schemeClr val="tx1"/>
                </a:solidFill>
              </a:rPr>
              <a:t>, R. Hassan, A. Patel, and R. </a:t>
            </a:r>
            <a:r>
              <a:rPr lang="en-US" sz="1000" dirty="0" err="1">
                <a:solidFill>
                  <a:schemeClr val="tx1"/>
                </a:solidFill>
              </a:rPr>
              <a:t>Razali</a:t>
            </a:r>
            <a:r>
              <a:rPr lang="en-US" sz="1000" dirty="0">
                <a:solidFill>
                  <a:schemeClr val="tx1"/>
                </a:solidFill>
              </a:rPr>
              <a:t>, "Comparative review study of reactive and proactive routing protocols in MANETs," in </a:t>
            </a:r>
            <a:r>
              <a:rPr lang="en-US" sz="1000" i="1" dirty="0">
                <a:solidFill>
                  <a:schemeClr val="tx1"/>
                </a:solidFill>
              </a:rPr>
              <a:t>Digital ecosystems and technologies (DEST), 2010 4th IEEE international conference on</a:t>
            </a:r>
            <a:r>
              <a:rPr lang="en-US" sz="1000" dirty="0">
                <a:solidFill>
                  <a:schemeClr val="tx1"/>
                </a:solidFill>
              </a:rPr>
              <a:t>, 2010, pp. 304-309.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[5]	S. A. Mohammad, A. Rasheed, and A. </a:t>
            </a:r>
            <a:r>
              <a:rPr lang="en-US" sz="1000" dirty="0" err="1">
                <a:solidFill>
                  <a:schemeClr val="tx1"/>
                </a:solidFill>
              </a:rPr>
              <a:t>Qayyum</a:t>
            </a:r>
            <a:r>
              <a:rPr lang="en-US" sz="1000" dirty="0">
                <a:solidFill>
                  <a:schemeClr val="tx1"/>
                </a:solidFill>
              </a:rPr>
              <a:t>, "VANET architectures and protocol stacks: a survey," in </a:t>
            </a:r>
            <a:r>
              <a:rPr lang="en-US" sz="1000" i="1" dirty="0">
                <a:solidFill>
                  <a:schemeClr val="tx1"/>
                </a:solidFill>
              </a:rPr>
              <a:t>International Workshop on Communication Technologies for Vehicles</a:t>
            </a:r>
            <a:r>
              <a:rPr lang="en-US" sz="1000" dirty="0">
                <a:solidFill>
                  <a:schemeClr val="tx1"/>
                </a:solidFill>
              </a:rPr>
              <a:t>, 2011, pp. 95-105.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[6]	I. </a:t>
            </a:r>
            <a:r>
              <a:rPr lang="en-US" sz="1000" dirty="0" err="1">
                <a:solidFill>
                  <a:schemeClr val="tx1"/>
                </a:solidFill>
              </a:rPr>
              <a:t>Bekmezci</a:t>
            </a:r>
            <a:r>
              <a:rPr lang="en-US" sz="1000" dirty="0">
                <a:solidFill>
                  <a:schemeClr val="tx1"/>
                </a:solidFill>
              </a:rPr>
              <a:t>, O. K. </a:t>
            </a:r>
            <a:r>
              <a:rPr lang="en-US" sz="1000" dirty="0" err="1">
                <a:solidFill>
                  <a:schemeClr val="tx1"/>
                </a:solidFill>
              </a:rPr>
              <a:t>Sahingoz</a:t>
            </a:r>
            <a:r>
              <a:rPr lang="en-US" sz="1000" dirty="0">
                <a:solidFill>
                  <a:schemeClr val="tx1"/>
                </a:solidFill>
              </a:rPr>
              <a:t>, and Ş. </a:t>
            </a:r>
            <a:r>
              <a:rPr lang="en-US" sz="1000" dirty="0" err="1">
                <a:solidFill>
                  <a:schemeClr val="tx1"/>
                </a:solidFill>
              </a:rPr>
              <a:t>Temel</a:t>
            </a:r>
            <a:r>
              <a:rPr lang="en-US" sz="1000" dirty="0">
                <a:solidFill>
                  <a:schemeClr val="tx1"/>
                </a:solidFill>
              </a:rPr>
              <a:t>, "Flying ad-hoc networks (FANETs): A survey," </a:t>
            </a:r>
            <a:r>
              <a:rPr lang="en-US" sz="1000" i="1" dirty="0">
                <a:solidFill>
                  <a:schemeClr val="tx1"/>
                </a:solidFill>
              </a:rPr>
              <a:t>Ad Hoc Networks, </a:t>
            </a:r>
            <a:r>
              <a:rPr lang="nl-NL" sz="1000" dirty="0">
                <a:solidFill>
                  <a:schemeClr val="tx1"/>
                </a:solidFill>
              </a:rPr>
              <a:t>vol. 11, pp. 1254-1270, 2013.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[7]	A. </a:t>
            </a:r>
            <a:r>
              <a:rPr lang="en-US" sz="1000" dirty="0" err="1">
                <a:solidFill>
                  <a:schemeClr val="tx1"/>
                </a:solidFill>
              </a:rPr>
              <a:t>Budianu</a:t>
            </a:r>
            <a:r>
              <a:rPr lang="en-US" sz="1000" dirty="0">
                <a:solidFill>
                  <a:schemeClr val="tx1"/>
                </a:solidFill>
              </a:rPr>
              <a:t>, T. J. W. Castro, A. </a:t>
            </a:r>
            <a:r>
              <a:rPr lang="en-US" sz="1000" dirty="0" err="1">
                <a:solidFill>
                  <a:schemeClr val="tx1"/>
                </a:solidFill>
              </a:rPr>
              <a:t>Meijerink</a:t>
            </a:r>
            <a:r>
              <a:rPr lang="en-US" sz="1000" dirty="0">
                <a:solidFill>
                  <a:schemeClr val="tx1"/>
                </a:solidFill>
              </a:rPr>
              <a:t>, and M. J. </a:t>
            </a:r>
            <a:r>
              <a:rPr lang="en-US" sz="1000" dirty="0" err="1">
                <a:solidFill>
                  <a:schemeClr val="tx1"/>
                </a:solidFill>
              </a:rPr>
              <a:t>Bentum</a:t>
            </a:r>
            <a:r>
              <a:rPr lang="en-US" sz="1000" dirty="0">
                <a:solidFill>
                  <a:schemeClr val="tx1"/>
                </a:solidFill>
              </a:rPr>
              <a:t>, "Inter-satellite links for </a:t>
            </a:r>
            <a:r>
              <a:rPr lang="en-US" sz="1000" dirty="0" err="1">
                <a:solidFill>
                  <a:schemeClr val="tx1"/>
                </a:solidFill>
              </a:rPr>
              <a:t>cubesats</a:t>
            </a:r>
            <a:r>
              <a:rPr lang="en-US" sz="1000" dirty="0">
                <a:solidFill>
                  <a:schemeClr val="tx1"/>
                </a:solidFill>
              </a:rPr>
              <a:t>," in </a:t>
            </a:r>
            <a:r>
              <a:rPr lang="en-US" sz="1000" i="1" dirty="0">
                <a:solidFill>
                  <a:schemeClr val="tx1"/>
                </a:solidFill>
              </a:rPr>
              <a:t>Aerospace Conference, 2013 IEEE</a:t>
            </a:r>
            <a:r>
              <a:rPr lang="en-US" sz="1000" dirty="0">
                <a:solidFill>
                  <a:schemeClr val="tx1"/>
                </a:solidFill>
              </a:rPr>
              <a:t>, 2013, pp. 1-10.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nl-NL" sz="1000" dirty="0">
                <a:solidFill>
                  <a:schemeClr val="tx1"/>
                </a:solidFill>
              </a:rPr>
              <a:t>[8]	R. Radhakrishnan, W. W. Edmonson, F. Afghah, J. Chenou, R. M. Rodriguez-Osorio, and Q.-A. Zeng, "Optimal multiple access protocol for inter-satellite communication in small satellite systems," in </a:t>
            </a:r>
            <a:r>
              <a:rPr lang="en-US" sz="1000" i="1" dirty="0">
                <a:solidFill>
                  <a:schemeClr val="tx1"/>
                </a:solidFill>
              </a:rPr>
              <a:t>4S Small Satellite Systems and Services Symposium</a:t>
            </a:r>
            <a:r>
              <a:rPr lang="en-US" sz="1000" dirty="0">
                <a:solidFill>
                  <a:schemeClr val="tx1"/>
                </a:solidFill>
              </a:rPr>
              <a:t>, 2014.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nl-NL" sz="1000" dirty="0">
                <a:solidFill>
                  <a:schemeClr val="tx1"/>
                </a:solidFill>
              </a:rPr>
              <a:t>[9]	R. Radhakrishnan, W. W. Edmonson, F. Afghah, R. M. Rodriguez-Osorio, F. Pinto, and S. C. Burleigh, "Survey of Inter-satellite Communication for Small Satellite Systems: Physical Layer to Network Layer View," </a:t>
            </a:r>
            <a:r>
              <a:rPr lang="nl-NL" sz="1000" i="1" dirty="0">
                <a:solidFill>
                  <a:schemeClr val="tx1"/>
                </a:solidFill>
              </a:rPr>
              <a:t>IEEE Communications Surveys &amp; Tutorials, </a:t>
            </a:r>
            <a:r>
              <a:rPr lang="nl-NL" sz="1000" dirty="0">
                <a:solidFill>
                  <a:schemeClr val="tx1"/>
                </a:solidFill>
              </a:rPr>
              <a:t>vol. 18, pp. 2442-2473, 2016.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nl-NL" sz="1000" dirty="0">
                <a:solidFill>
                  <a:schemeClr val="tx1"/>
                </a:solidFill>
              </a:rPr>
              <a:t>[10]	J. Hanson, A. G. Luna, R. DeRosee, K. Oyadomari, J. Wolfe, W. Attai</a:t>
            </a:r>
            <a:r>
              <a:rPr lang="nl-NL" sz="1000" i="1" dirty="0">
                <a:solidFill>
                  <a:schemeClr val="tx1"/>
                </a:solidFill>
              </a:rPr>
              <a:t>, et al.</a:t>
            </a:r>
            <a:r>
              <a:rPr lang="en-US" sz="1000" dirty="0">
                <a:solidFill>
                  <a:schemeClr val="tx1"/>
                </a:solidFill>
              </a:rPr>
              <a:t>, "Nodes: A Flight Demonstration of Networked Spacecraft Command and Control," 2016.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[11]	S. Wu, W. Chen, and C. Chao, "The STU-2 CubeSat Mission and In-Orbit Test Results," 2016.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[12]	M. </a:t>
            </a:r>
            <a:r>
              <a:rPr lang="en-US" sz="1000" dirty="0" err="1">
                <a:solidFill>
                  <a:schemeClr val="tx1"/>
                </a:solidFill>
              </a:rPr>
              <a:t>Bisgaard</a:t>
            </a:r>
            <a:r>
              <a:rPr lang="en-US" sz="1000" dirty="0">
                <a:solidFill>
                  <a:schemeClr val="tx1"/>
                </a:solidFill>
              </a:rPr>
              <a:t>, D. Gerhardt, H. </a:t>
            </a:r>
            <a:r>
              <a:rPr lang="en-US" sz="1000" dirty="0" err="1">
                <a:solidFill>
                  <a:schemeClr val="tx1"/>
                </a:solidFill>
              </a:rPr>
              <a:t>Hermanns</a:t>
            </a:r>
            <a:r>
              <a:rPr lang="en-US" sz="1000" dirty="0">
                <a:solidFill>
                  <a:schemeClr val="tx1"/>
                </a:solidFill>
              </a:rPr>
              <a:t>, J. </a:t>
            </a:r>
            <a:r>
              <a:rPr lang="en-US" sz="1000" dirty="0" err="1">
                <a:solidFill>
                  <a:schemeClr val="tx1"/>
                </a:solidFill>
              </a:rPr>
              <a:t>Krčál</a:t>
            </a:r>
            <a:r>
              <a:rPr lang="en-US" sz="1000" dirty="0">
                <a:solidFill>
                  <a:schemeClr val="tx1"/>
                </a:solidFill>
              </a:rPr>
              <a:t>, G. </a:t>
            </a:r>
            <a:r>
              <a:rPr lang="en-US" sz="1000" dirty="0" err="1">
                <a:solidFill>
                  <a:schemeClr val="tx1"/>
                </a:solidFill>
              </a:rPr>
              <a:t>Nies</a:t>
            </a:r>
            <a:r>
              <a:rPr lang="en-US" sz="1000" dirty="0">
                <a:solidFill>
                  <a:schemeClr val="tx1"/>
                </a:solidFill>
              </a:rPr>
              <a:t>, and M. </a:t>
            </a:r>
            <a:r>
              <a:rPr lang="en-US" sz="1000" dirty="0" err="1">
                <a:solidFill>
                  <a:schemeClr val="tx1"/>
                </a:solidFill>
              </a:rPr>
              <a:t>Stenger</a:t>
            </a:r>
            <a:r>
              <a:rPr lang="en-US" sz="1000" dirty="0">
                <a:solidFill>
                  <a:schemeClr val="tx1"/>
                </a:solidFill>
              </a:rPr>
              <a:t>, "Battery-Aware Scheduling in Low Orbit: The </a:t>
            </a:r>
            <a:r>
              <a:rPr lang="en-US" sz="1000" dirty="0" err="1">
                <a:solidFill>
                  <a:schemeClr val="tx1"/>
                </a:solidFill>
              </a:rPr>
              <a:t>GomX</a:t>
            </a:r>
            <a:r>
              <a:rPr lang="en-US" sz="1000" dirty="0">
                <a:solidFill>
                  <a:schemeClr val="tx1"/>
                </a:solidFill>
              </a:rPr>
              <a:t>–3 Case," in </a:t>
            </a:r>
            <a:r>
              <a:rPr lang="en-US" sz="1000" i="1" dirty="0">
                <a:solidFill>
                  <a:schemeClr val="tx1"/>
                </a:solidFill>
              </a:rPr>
              <a:t>FM 2016: Formal Methods: 21st International Symposium, Limassol, Cyprus, November 9-11, 2016, Proceedings 21</a:t>
            </a:r>
            <a:r>
              <a:rPr lang="en-US" sz="1000" dirty="0">
                <a:solidFill>
                  <a:schemeClr val="tx1"/>
                </a:solidFill>
              </a:rPr>
              <a:t>, 2016, pp. 559-576.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endParaRPr lang="nl-NL" sz="1000" i="1" dirty="0">
              <a:solidFill>
                <a:srgbClr val="B7B7B7"/>
              </a:solidFill>
            </a:endParaRP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endParaRPr lang="en" sz="1600" i="1" dirty="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 idx="4294967295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CC0000"/>
                </a:solidFill>
              </a:rPr>
              <a:t>1</a:t>
            </a:r>
            <a:r>
              <a:rPr lang="en" sz="2400" i="0" dirty="0">
                <a:solidFill>
                  <a:srgbClr val="B7B7B7"/>
                </a:solidFill>
              </a:rPr>
              <a:t> - 2 - 3 - 4 - 5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Layout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AutoNum type="arabicPeriod"/>
            </a:pPr>
            <a:r>
              <a:rPr lang="en" sz="1800" u="sng" dirty="0"/>
              <a:t>Introduction</a:t>
            </a:r>
            <a:r>
              <a:rPr lang="en" sz="1800" dirty="0"/>
              <a:t>: Project context, motivations and scope</a:t>
            </a:r>
            <a:endParaRPr lang="en" sz="500" dirty="0"/>
          </a:p>
          <a:p>
            <a:pPr marL="457200" lvl="0" indent="-342900">
              <a:lnSpc>
                <a:spcPct val="200000"/>
              </a:lnSpc>
              <a:spcBef>
                <a:spcPts val="600"/>
              </a:spcBef>
              <a:buAutoNum type="arabicPeriod"/>
            </a:pPr>
            <a:r>
              <a:rPr lang="en" sz="1800" u="sng" dirty="0"/>
              <a:t>Prior Art</a:t>
            </a:r>
            <a:r>
              <a:rPr lang="en" sz="1800" dirty="0"/>
              <a:t>: </a:t>
            </a:r>
            <a:r>
              <a:rPr lang="en" sz="1800" dirty="0"/>
              <a:t>WSNs, M</a:t>
            </a:r>
            <a:r>
              <a:rPr lang="en" sz="1800" dirty="0"/>
              <a:t>ANETs, </a:t>
            </a:r>
            <a:r>
              <a:rPr lang="en" sz="1800" dirty="0"/>
              <a:t>SatComms, Missions</a:t>
            </a:r>
            <a:r>
              <a:rPr lang="en" sz="1800" dirty="0"/>
              <a:t> etc.</a:t>
            </a:r>
            <a:endParaRPr lang="en" sz="500" dirty="0"/>
          </a:p>
          <a:p>
            <a:pPr marL="457200" marR="0" lvl="0" indent="-3429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800" u="sng" dirty="0"/>
              <a:t>Current Design</a:t>
            </a:r>
            <a:r>
              <a:rPr lang="en" sz="1800" dirty="0"/>
              <a:t>: Protocol design and demonstration</a:t>
            </a:r>
            <a:endParaRPr lang="en" sz="500" dirty="0"/>
          </a:p>
          <a:p>
            <a:pPr marL="457200" marR="0" lvl="0" indent="-3429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800" u="sng" dirty="0"/>
              <a:t>Interim Results</a:t>
            </a:r>
            <a:r>
              <a:rPr lang="en" sz="1800" dirty="0"/>
              <a:t>: Discussion of key metrics</a:t>
            </a:r>
            <a:endParaRPr lang="en" sz="500" dirty="0"/>
          </a:p>
          <a:p>
            <a:pPr marL="457200" marR="0" lvl="0" indent="-3429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800" u="sng" dirty="0"/>
              <a:t>Further Work</a:t>
            </a:r>
            <a:r>
              <a:rPr lang="en" sz="1800" dirty="0"/>
              <a:t>: Objectives and expected contributions</a:t>
            </a:r>
          </a:p>
        </p:txBody>
      </p:sp>
      <p:grpSp>
        <p:nvGrpSpPr>
          <p:cNvPr id="66" name="Shape 66"/>
          <p:cNvGrpSpPr/>
          <p:nvPr/>
        </p:nvGrpSpPr>
        <p:grpSpPr>
          <a:xfrm>
            <a:off x="4427133" y="82619"/>
            <a:ext cx="310229" cy="366786"/>
            <a:chOff x="4636075" y="261925"/>
            <a:chExt cx="401800" cy="475050"/>
          </a:xfrm>
        </p:grpSpPr>
        <p:sp>
          <p:nvSpPr>
            <p:cNvPr id="67" name="Shape 6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Shape 280"/>
          <p:cNvGrpSpPr/>
          <p:nvPr/>
        </p:nvGrpSpPr>
        <p:grpSpPr>
          <a:xfrm>
            <a:off x="615403" y="575593"/>
            <a:ext cx="320575" cy="405429"/>
            <a:chOff x="584925" y="238125"/>
            <a:chExt cx="415200" cy="525100"/>
          </a:xfrm>
        </p:grpSpPr>
        <p:sp>
          <p:nvSpPr>
            <p:cNvPr id="281" name="Shape 281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0" t="0" r="0" b="0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0" t="0" r="0" b="0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0" t="0" r="0" b="0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0" t="0" r="0" b="0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0" t="0" r="0" b="0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0" t="0" r="0" b="0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87" name="Shape 287"/>
          <p:cNvGrpSpPr/>
          <p:nvPr/>
        </p:nvGrpSpPr>
        <p:grpSpPr>
          <a:xfrm>
            <a:off x="1124526" y="634504"/>
            <a:ext cx="343217" cy="285715"/>
            <a:chOff x="1244325" y="314425"/>
            <a:chExt cx="444525" cy="370050"/>
          </a:xfrm>
        </p:grpSpPr>
        <p:sp>
          <p:nvSpPr>
            <p:cNvPr id="288" name="Shape 288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0" t="0" r="0" b="0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0" t="0" r="0" b="0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90" name="Shape 290"/>
          <p:cNvGrpSpPr/>
          <p:nvPr/>
        </p:nvGrpSpPr>
        <p:grpSpPr>
          <a:xfrm>
            <a:off x="1652526" y="633095"/>
            <a:ext cx="328142" cy="288533"/>
            <a:chOff x="1928175" y="312600"/>
            <a:chExt cx="425000" cy="373700"/>
          </a:xfrm>
        </p:grpSpPr>
        <p:sp>
          <p:nvSpPr>
            <p:cNvPr id="291" name="Shape 291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0" t="0" r="0" b="0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0" t="0" r="0" b="0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93" name="Shape 293"/>
          <p:cNvSpPr/>
          <p:nvPr/>
        </p:nvSpPr>
        <p:spPr>
          <a:xfrm>
            <a:off x="2202846" y="622748"/>
            <a:ext cx="268729" cy="309264"/>
          </a:xfrm>
          <a:custGeom>
            <a:avLst/>
            <a:gdLst/>
            <a:ahLst/>
            <a:cxnLst/>
            <a:rect l="0" t="0" r="0" b="0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4" name="Shape 294"/>
          <p:cNvSpPr/>
          <p:nvPr/>
        </p:nvSpPr>
        <p:spPr>
          <a:xfrm>
            <a:off x="2741718" y="623694"/>
            <a:ext cx="231977" cy="307373"/>
          </a:xfrm>
          <a:custGeom>
            <a:avLst/>
            <a:gdLst/>
            <a:ahLst/>
            <a:cxnLst/>
            <a:rect l="0" t="0" r="0" b="0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95" name="Shape 295"/>
          <p:cNvGrpSpPr/>
          <p:nvPr/>
        </p:nvGrpSpPr>
        <p:grpSpPr>
          <a:xfrm>
            <a:off x="3189372" y="618020"/>
            <a:ext cx="377170" cy="318703"/>
            <a:chOff x="3918650" y="293075"/>
            <a:chExt cx="488500" cy="412775"/>
          </a:xfrm>
        </p:grpSpPr>
        <p:sp>
          <p:nvSpPr>
            <p:cNvPr id="296" name="Shape 29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99" name="Shape 299"/>
          <p:cNvGrpSpPr/>
          <p:nvPr/>
        </p:nvGrpSpPr>
        <p:grpSpPr>
          <a:xfrm>
            <a:off x="3743296" y="593969"/>
            <a:ext cx="310229" cy="366786"/>
            <a:chOff x="4636075" y="261925"/>
            <a:chExt cx="401800" cy="475050"/>
          </a:xfrm>
        </p:grpSpPr>
        <p:sp>
          <p:nvSpPr>
            <p:cNvPr id="300" name="Shape 300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04" name="Shape 304"/>
          <p:cNvSpPr/>
          <p:nvPr/>
        </p:nvSpPr>
        <p:spPr>
          <a:xfrm>
            <a:off x="4241448" y="622265"/>
            <a:ext cx="355474" cy="310229"/>
          </a:xfrm>
          <a:custGeom>
            <a:avLst/>
            <a:gdLst/>
            <a:ahLst/>
            <a:cxnLst/>
            <a:rect l="0" t="0" r="0" b="0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05" name="Shape 305"/>
          <p:cNvGrpSpPr/>
          <p:nvPr/>
        </p:nvGrpSpPr>
        <p:grpSpPr>
          <a:xfrm>
            <a:off x="4783739" y="624621"/>
            <a:ext cx="311156" cy="305018"/>
            <a:chOff x="5983625" y="301625"/>
            <a:chExt cx="403000" cy="395050"/>
          </a:xfrm>
        </p:grpSpPr>
        <p:sp>
          <p:nvSpPr>
            <p:cNvPr id="306" name="Shape 306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0" t="0" r="0" b="0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0" t="0" r="0" b="0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0" t="0" r="0" b="0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0" t="0" r="0" b="0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0" t="0" r="0" b="0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0" t="0" r="0" b="0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0" t="0" r="0" b="0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0" t="0" r="0" b="0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0" t="0" r="0" b="0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0" t="0" r="0" b="0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0" t="0" r="0" b="0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0" t="0" r="0" b="0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0" t="0" r="0" b="0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0" t="0" r="0" b="0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0" t="0" r="0" b="0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0" t="0" r="0" b="0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0" t="0" r="0" b="0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0" t="0" r="0" b="0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0" t="0" r="0" b="0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0" t="0" r="0" b="0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26" name="Shape 326"/>
          <p:cNvGrpSpPr/>
          <p:nvPr/>
        </p:nvGrpSpPr>
        <p:grpSpPr>
          <a:xfrm>
            <a:off x="5306547" y="622247"/>
            <a:ext cx="306446" cy="305983"/>
            <a:chOff x="6660750" y="298550"/>
            <a:chExt cx="396900" cy="396300"/>
          </a:xfrm>
        </p:grpSpPr>
        <p:sp>
          <p:nvSpPr>
            <p:cNvPr id="327" name="Shape 327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0" t="0" r="0" b="0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0" t="0" r="0" b="0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29" name="Shape 329"/>
          <p:cNvGrpSpPr/>
          <p:nvPr/>
        </p:nvGrpSpPr>
        <p:grpSpPr>
          <a:xfrm>
            <a:off x="615403" y="1104057"/>
            <a:ext cx="320575" cy="387999"/>
            <a:chOff x="584925" y="922575"/>
            <a:chExt cx="415200" cy="502525"/>
          </a:xfrm>
        </p:grpSpPr>
        <p:sp>
          <p:nvSpPr>
            <p:cNvPr id="330" name="Shape 330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0" t="0" r="0" b="0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0" t="0" r="0" b="0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0" t="0" r="0" b="0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33" name="Shape 333"/>
          <p:cNvGrpSpPr/>
          <p:nvPr/>
        </p:nvGrpSpPr>
        <p:grpSpPr>
          <a:xfrm>
            <a:off x="1126417" y="1095100"/>
            <a:ext cx="339453" cy="404503"/>
            <a:chOff x="1246775" y="910975"/>
            <a:chExt cx="439650" cy="523900"/>
          </a:xfrm>
        </p:grpSpPr>
        <p:sp>
          <p:nvSpPr>
            <p:cNvPr id="334" name="Shape 334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0" t="0" r="0" b="0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0" t="0" r="0" b="0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0" t="0" r="0" b="0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37" name="Shape 337"/>
          <p:cNvGrpSpPr/>
          <p:nvPr/>
        </p:nvGrpSpPr>
        <p:grpSpPr>
          <a:xfrm>
            <a:off x="1651117" y="1160150"/>
            <a:ext cx="330960" cy="275330"/>
            <a:chOff x="1926350" y="995225"/>
            <a:chExt cx="428650" cy="356600"/>
          </a:xfrm>
        </p:grpSpPr>
        <p:sp>
          <p:nvSpPr>
            <p:cNvPr id="338" name="Shape 338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0" t="0" r="0" b="0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0" t="0" r="0" b="0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0" t="0" r="0" b="0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0" t="0" r="0" b="0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42" name="Shape 342"/>
          <p:cNvSpPr/>
          <p:nvPr/>
        </p:nvSpPr>
        <p:spPr>
          <a:xfrm>
            <a:off x="2175493" y="1137103"/>
            <a:ext cx="323432" cy="321541"/>
          </a:xfrm>
          <a:custGeom>
            <a:avLst/>
            <a:gdLst/>
            <a:ahLst/>
            <a:cxnLst/>
            <a:rect l="0" t="0" r="0" b="0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2696469" y="1153145"/>
            <a:ext cx="322467" cy="289479"/>
          </a:xfrm>
          <a:custGeom>
            <a:avLst/>
            <a:gdLst/>
            <a:ahLst/>
            <a:cxnLst/>
            <a:rect l="0" t="0" r="0" b="0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4" name="Shape 344"/>
          <p:cNvSpPr/>
          <p:nvPr/>
        </p:nvSpPr>
        <p:spPr>
          <a:xfrm>
            <a:off x="3221674" y="1155500"/>
            <a:ext cx="313047" cy="284750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5" name="Shape 345"/>
          <p:cNvSpPr/>
          <p:nvPr/>
        </p:nvSpPr>
        <p:spPr>
          <a:xfrm>
            <a:off x="3752535" y="1158318"/>
            <a:ext cx="292317" cy="279114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46" name="Shape 346"/>
          <p:cNvGrpSpPr/>
          <p:nvPr/>
        </p:nvGrpSpPr>
        <p:grpSpPr>
          <a:xfrm>
            <a:off x="4257630" y="1139419"/>
            <a:ext cx="322467" cy="322930"/>
            <a:chOff x="5302225" y="968375"/>
            <a:chExt cx="417650" cy="418250"/>
          </a:xfrm>
        </p:grpSpPr>
        <p:sp>
          <p:nvSpPr>
            <p:cNvPr id="347" name="Shape 347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0" t="0" r="0" b="0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0" t="0" r="0" b="0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49" name="Shape 349"/>
          <p:cNvGrpSpPr/>
          <p:nvPr/>
        </p:nvGrpSpPr>
        <p:grpSpPr>
          <a:xfrm>
            <a:off x="4739421" y="1103111"/>
            <a:ext cx="399793" cy="389408"/>
            <a:chOff x="5926225" y="921350"/>
            <a:chExt cx="517800" cy="504350"/>
          </a:xfrm>
        </p:grpSpPr>
        <p:sp>
          <p:nvSpPr>
            <p:cNvPr id="350" name="Shape 350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0" t="0" r="0" b="0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0" t="0" r="0" b="0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52" name="Shape 352"/>
          <p:cNvGrpSpPr/>
          <p:nvPr/>
        </p:nvGrpSpPr>
        <p:grpSpPr>
          <a:xfrm>
            <a:off x="5273077" y="1110658"/>
            <a:ext cx="373387" cy="374333"/>
            <a:chOff x="6617400" y="931125"/>
            <a:chExt cx="483600" cy="484825"/>
          </a:xfrm>
        </p:grpSpPr>
        <p:sp>
          <p:nvSpPr>
            <p:cNvPr id="353" name="Shape 353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0" t="0" r="0" b="0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0" t="0" r="0" b="0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55" name="Shape 355"/>
          <p:cNvGrpSpPr/>
          <p:nvPr/>
        </p:nvGrpSpPr>
        <p:grpSpPr>
          <a:xfrm>
            <a:off x="595598" y="1691914"/>
            <a:ext cx="360184" cy="252708"/>
            <a:chOff x="559275" y="1683950"/>
            <a:chExt cx="466500" cy="327300"/>
          </a:xfrm>
        </p:grpSpPr>
        <p:sp>
          <p:nvSpPr>
            <p:cNvPr id="356" name="Shape 356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0" t="0" r="0" b="0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0" t="0" r="0" b="0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58" name="Shape 358"/>
          <p:cNvGrpSpPr/>
          <p:nvPr/>
        </p:nvGrpSpPr>
        <p:grpSpPr>
          <a:xfrm>
            <a:off x="1116052" y="1641959"/>
            <a:ext cx="360184" cy="352637"/>
            <a:chOff x="1233350" y="1619250"/>
            <a:chExt cx="466500" cy="456725"/>
          </a:xfrm>
        </p:grpSpPr>
        <p:sp>
          <p:nvSpPr>
            <p:cNvPr id="359" name="Shape 359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0" t="0" r="0" b="0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0" t="0" r="0" b="0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0" t="0" r="0" b="0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0" t="0" r="0" b="0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63" name="Shape 363"/>
          <p:cNvGrpSpPr/>
          <p:nvPr/>
        </p:nvGrpSpPr>
        <p:grpSpPr>
          <a:xfrm>
            <a:off x="1647816" y="1649487"/>
            <a:ext cx="337562" cy="337562"/>
            <a:chOff x="1922075" y="1629000"/>
            <a:chExt cx="437200" cy="437200"/>
          </a:xfrm>
        </p:grpSpPr>
        <p:sp>
          <p:nvSpPr>
            <p:cNvPr id="364" name="Shape 364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66" name="Shape 366"/>
          <p:cNvGrpSpPr/>
          <p:nvPr/>
        </p:nvGrpSpPr>
        <p:grpSpPr>
          <a:xfrm>
            <a:off x="2166861" y="1648078"/>
            <a:ext cx="340380" cy="340380"/>
            <a:chOff x="2594325" y="1627175"/>
            <a:chExt cx="440850" cy="440850"/>
          </a:xfrm>
        </p:grpSpPr>
        <p:sp>
          <p:nvSpPr>
            <p:cNvPr id="367" name="Shape 367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70" name="Shape 370"/>
          <p:cNvSpPr/>
          <p:nvPr/>
        </p:nvSpPr>
        <p:spPr>
          <a:xfrm>
            <a:off x="2702589" y="1663273"/>
            <a:ext cx="310229" cy="310210"/>
          </a:xfrm>
          <a:custGeom>
            <a:avLst/>
            <a:gdLst/>
            <a:ahLst/>
            <a:cxnLst/>
            <a:rect l="0" t="0" r="0" b="0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71" name="Shape 371"/>
          <p:cNvGrpSpPr/>
          <p:nvPr/>
        </p:nvGrpSpPr>
        <p:grpSpPr>
          <a:xfrm>
            <a:off x="3239829" y="1622618"/>
            <a:ext cx="276257" cy="391300"/>
            <a:chOff x="3984000" y="1594200"/>
            <a:chExt cx="357800" cy="506800"/>
          </a:xfrm>
        </p:grpSpPr>
        <p:sp>
          <p:nvSpPr>
            <p:cNvPr id="372" name="Shape 372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0" t="0" r="0" b="0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0" t="0" r="0" b="0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74" name="Shape 374"/>
          <p:cNvGrpSpPr/>
          <p:nvPr/>
        </p:nvGrpSpPr>
        <p:grpSpPr>
          <a:xfrm>
            <a:off x="3716427" y="1706526"/>
            <a:ext cx="363967" cy="223484"/>
            <a:chOff x="4601275" y="1702875"/>
            <a:chExt cx="471400" cy="289450"/>
          </a:xfrm>
        </p:grpSpPr>
        <p:sp>
          <p:nvSpPr>
            <p:cNvPr id="375" name="Shape 375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0" t="0" r="0" b="0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0" t="0" r="0" b="0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0" t="0" r="0" b="0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0" t="0" r="0" b="0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0" t="0" r="0" b="0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0" name="Shape 380"/>
          <p:cNvGrpSpPr/>
          <p:nvPr/>
        </p:nvGrpSpPr>
        <p:grpSpPr>
          <a:xfrm>
            <a:off x="4254329" y="1651842"/>
            <a:ext cx="329069" cy="332852"/>
            <a:chOff x="5297950" y="1632050"/>
            <a:chExt cx="426200" cy="431100"/>
          </a:xfrm>
        </p:grpSpPr>
        <p:sp>
          <p:nvSpPr>
            <p:cNvPr id="381" name="Shape 381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0" t="0" r="0" b="0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0" t="0" r="0" b="0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3" name="Shape 383"/>
          <p:cNvGrpSpPr/>
          <p:nvPr/>
        </p:nvGrpSpPr>
        <p:grpSpPr>
          <a:xfrm>
            <a:off x="4773837" y="1641959"/>
            <a:ext cx="330960" cy="352637"/>
            <a:chOff x="5970800" y="1619250"/>
            <a:chExt cx="428650" cy="456725"/>
          </a:xfrm>
        </p:grpSpPr>
        <p:sp>
          <p:nvSpPr>
            <p:cNvPr id="384" name="Shape 384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0" t="0" r="0" b="0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0" t="0" r="0" b="0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0" t="0" r="0" b="0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0" t="0" r="0" b="0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0" t="0" r="0" b="0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9" name="Shape 389"/>
          <p:cNvGrpSpPr/>
          <p:nvPr/>
        </p:nvGrpSpPr>
        <p:grpSpPr>
          <a:xfrm>
            <a:off x="5279215" y="1637713"/>
            <a:ext cx="371013" cy="338488"/>
            <a:chOff x="6625350" y="1613750"/>
            <a:chExt cx="480525" cy="438400"/>
          </a:xfrm>
        </p:grpSpPr>
        <p:sp>
          <p:nvSpPr>
            <p:cNvPr id="390" name="Shape 390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0" t="0" r="0" b="0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0" t="0" r="0" b="0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0" t="0" r="0" b="0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0" t="0" r="0" b="0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0" t="0" r="0" b="0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95" name="Shape 395"/>
          <p:cNvGrpSpPr/>
          <p:nvPr/>
        </p:nvGrpSpPr>
        <p:grpSpPr>
          <a:xfrm>
            <a:off x="635670" y="2188336"/>
            <a:ext cx="280040" cy="300790"/>
            <a:chOff x="611175" y="2326900"/>
            <a:chExt cx="362700" cy="389575"/>
          </a:xfrm>
        </p:grpSpPr>
        <p:sp>
          <p:nvSpPr>
            <p:cNvPr id="396" name="Shape 396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0" t="0" r="0" b="0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0" t="0" r="0" b="0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0" t="0" r="0" b="0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0" t="0" r="0" b="0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00" name="Shape 400"/>
          <p:cNvSpPr/>
          <p:nvPr/>
        </p:nvSpPr>
        <p:spPr>
          <a:xfrm>
            <a:off x="1148654" y="2191296"/>
            <a:ext cx="295135" cy="295135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1" name="Shape 401"/>
          <p:cNvSpPr/>
          <p:nvPr/>
        </p:nvSpPr>
        <p:spPr>
          <a:xfrm>
            <a:off x="1669148" y="2191296"/>
            <a:ext cx="295135" cy="295135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2189643" y="2191296"/>
            <a:ext cx="295135" cy="295135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03" name="Shape 403"/>
          <p:cNvGrpSpPr/>
          <p:nvPr/>
        </p:nvGrpSpPr>
        <p:grpSpPr>
          <a:xfrm>
            <a:off x="2778769" y="2140253"/>
            <a:ext cx="157469" cy="393191"/>
            <a:chOff x="3386850" y="2264625"/>
            <a:chExt cx="203950" cy="509250"/>
          </a:xfrm>
        </p:grpSpPr>
        <p:sp>
          <p:nvSpPr>
            <p:cNvPr id="404" name="Shape 404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0" t="0" r="0" b="0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0" t="0" r="0" b="0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06" name="Shape 406"/>
          <p:cNvGrpSpPr/>
          <p:nvPr/>
        </p:nvGrpSpPr>
        <p:grpSpPr>
          <a:xfrm>
            <a:off x="3833824" y="2190228"/>
            <a:ext cx="129172" cy="293243"/>
            <a:chOff x="4753325" y="2329350"/>
            <a:chExt cx="167300" cy="379800"/>
          </a:xfrm>
        </p:grpSpPr>
        <p:sp>
          <p:nvSpPr>
            <p:cNvPr id="407" name="Shape 407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0" t="0" r="0" b="0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0" t="0" r="0" b="0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09" name="Shape 409"/>
          <p:cNvGrpSpPr/>
          <p:nvPr/>
        </p:nvGrpSpPr>
        <p:grpSpPr>
          <a:xfrm>
            <a:off x="3310997" y="2142126"/>
            <a:ext cx="133920" cy="389427"/>
            <a:chOff x="4076175" y="2267050"/>
            <a:chExt cx="173450" cy="504375"/>
          </a:xfrm>
        </p:grpSpPr>
        <p:sp>
          <p:nvSpPr>
            <p:cNvPr id="410" name="Shape 410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0" t="0" r="0" b="0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0" t="0" r="0" b="0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12" name="Shape 412"/>
          <p:cNvSpPr/>
          <p:nvPr/>
        </p:nvSpPr>
        <p:spPr>
          <a:xfrm>
            <a:off x="4271620" y="2183284"/>
            <a:ext cx="295135" cy="311156"/>
          </a:xfrm>
          <a:custGeom>
            <a:avLst/>
            <a:gdLst/>
            <a:ahLst/>
            <a:cxnLst/>
            <a:rect l="0" t="0" r="0" b="0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13" name="Shape 413"/>
          <p:cNvGrpSpPr/>
          <p:nvPr/>
        </p:nvGrpSpPr>
        <p:grpSpPr>
          <a:xfrm>
            <a:off x="4777138" y="2188799"/>
            <a:ext cx="324359" cy="299845"/>
            <a:chOff x="5975075" y="2327500"/>
            <a:chExt cx="420100" cy="388350"/>
          </a:xfrm>
        </p:grpSpPr>
        <p:sp>
          <p:nvSpPr>
            <p:cNvPr id="414" name="Shape 414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16" name="Shape 416"/>
          <p:cNvGrpSpPr/>
          <p:nvPr/>
        </p:nvGrpSpPr>
        <p:grpSpPr>
          <a:xfrm>
            <a:off x="5360285" y="2179843"/>
            <a:ext cx="198970" cy="324359"/>
            <a:chOff x="6730350" y="2315900"/>
            <a:chExt cx="257700" cy="420100"/>
          </a:xfrm>
        </p:grpSpPr>
        <p:sp>
          <p:nvSpPr>
            <p:cNvPr id="417" name="Shape 41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22" name="Shape 422"/>
          <p:cNvGrpSpPr/>
          <p:nvPr/>
        </p:nvGrpSpPr>
        <p:grpSpPr>
          <a:xfrm>
            <a:off x="725234" y="2675319"/>
            <a:ext cx="100913" cy="367731"/>
            <a:chOff x="727175" y="2957625"/>
            <a:chExt cx="130700" cy="476275"/>
          </a:xfrm>
        </p:grpSpPr>
        <p:sp>
          <p:nvSpPr>
            <p:cNvPr id="423" name="Shape 423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0" t="0" r="0" b="0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0" t="0" r="0" b="0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25" name="Shape 425"/>
          <p:cNvSpPr/>
          <p:nvPr/>
        </p:nvSpPr>
        <p:spPr>
          <a:xfrm>
            <a:off x="1662083" y="2660885"/>
            <a:ext cx="309264" cy="396955"/>
          </a:xfrm>
          <a:custGeom>
            <a:avLst/>
            <a:gdLst/>
            <a:ahLst/>
            <a:cxnLst/>
            <a:rect l="0" t="0" r="0" b="0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26" name="Shape 426"/>
          <p:cNvSpPr/>
          <p:nvPr/>
        </p:nvSpPr>
        <p:spPr>
          <a:xfrm>
            <a:off x="1181664" y="2660885"/>
            <a:ext cx="229120" cy="396955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27" name="Shape 427"/>
          <p:cNvGrpSpPr/>
          <p:nvPr/>
        </p:nvGrpSpPr>
        <p:grpSpPr>
          <a:xfrm>
            <a:off x="2158367" y="2687093"/>
            <a:ext cx="357366" cy="344163"/>
            <a:chOff x="2583325" y="2972875"/>
            <a:chExt cx="462850" cy="445750"/>
          </a:xfrm>
        </p:grpSpPr>
        <p:sp>
          <p:nvSpPr>
            <p:cNvPr id="428" name="Shape 428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0" t="0" r="0" b="0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0" t="0" r="0" b="0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0" name="Shape 430"/>
          <p:cNvGrpSpPr/>
          <p:nvPr/>
        </p:nvGrpSpPr>
        <p:grpSpPr>
          <a:xfrm>
            <a:off x="2666564" y="2738496"/>
            <a:ext cx="381880" cy="241377"/>
            <a:chOff x="3241525" y="3039450"/>
            <a:chExt cx="494600" cy="312625"/>
          </a:xfrm>
        </p:grpSpPr>
        <p:sp>
          <p:nvSpPr>
            <p:cNvPr id="431" name="Shape 431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0" t="0" r="0" b="0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0" t="0" r="0" b="0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33" name="Shape 433"/>
          <p:cNvSpPr/>
          <p:nvPr/>
        </p:nvSpPr>
        <p:spPr>
          <a:xfrm>
            <a:off x="3734620" y="2695304"/>
            <a:ext cx="328142" cy="328123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34" name="Shape 434"/>
          <p:cNvGrpSpPr/>
          <p:nvPr/>
        </p:nvGrpSpPr>
        <p:grpSpPr>
          <a:xfrm>
            <a:off x="4221322" y="2713036"/>
            <a:ext cx="395083" cy="292297"/>
            <a:chOff x="5255200" y="3006475"/>
            <a:chExt cx="511700" cy="378575"/>
          </a:xfrm>
        </p:grpSpPr>
        <p:sp>
          <p:nvSpPr>
            <p:cNvPr id="435" name="Shape 435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0" t="0" r="0" b="0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0" t="0" r="0" b="0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7" name="Shape 437"/>
          <p:cNvGrpSpPr/>
          <p:nvPr/>
        </p:nvGrpSpPr>
        <p:grpSpPr>
          <a:xfrm>
            <a:off x="3218133" y="2696069"/>
            <a:ext cx="319649" cy="326231"/>
            <a:chOff x="3955900" y="2984500"/>
            <a:chExt cx="414000" cy="422525"/>
          </a:xfrm>
        </p:grpSpPr>
        <p:sp>
          <p:nvSpPr>
            <p:cNvPr id="438" name="Shape 438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41" name="Shape 441"/>
          <p:cNvSpPr/>
          <p:nvPr/>
        </p:nvSpPr>
        <p:spPr>
          <a:xfrm>
            <a:off x="598933" y="3239369"/>
            <a:ext cx="357347" cy="280986"/>
          </a:xfrm>
          <a:custGeom>
            <a:avLst/>
            <a:gdLst/>
            <a:ahLst/>
            <a:cxnLst/>
            <a:rect l="0" t="0" r="0" b="0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2" name="Shape 442"/>
          <p:cNvSpPr/>
          <p:nvPr/>
        </p:nvSpPr>
        <p:spPr>
          <a:xfrm>
            <a:off x="4815221" y="2680209"/>
            <a:ext cx="248925" cy="358312"/>
          </a:xfrm>
          <a:custGeom>
            <a:avLst/>
            <a:gdLst/>
            <a:ahLst/>
            <a:cxnLst/>
            <a:rect l="0" t="0" r="0" b="0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43" name="Shape 443"/>
          <p:cNvGrpSpPr/>
          <p:nvPr/>
        </p:nvGrpSpPr>
        <p:grpSpPr>
          <a:xfrm>
            <a:off x="5337663" y="2691340"/>
            <a:ext cx="244215" cy="347001"/>
            <a:chOff x="6701050" y="2978375"/>
            <a:chExt cx="316300" cy="449425"/>
          </a:xfrm>
        </p:grpSpPr>
        <p:sp>
          <p:nvSpPr>
            <p:cNvPr id="444" name="Shape 444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0" t="0" r="0" b="0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0" t="0" r="0" b="0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46" name="Shape 446"/>
          <p:cNvGrpSpPr/>
          <p:nvPr/>
        </p:nvGrpSpPr>
        <p:grpSpPr>
          <a:xfrm>
            <a:off x="1122171" y="3262713"/>
            <a:ext cx="347946" cy="233849"/>
            <a:chOff x="1241275" y="3718400"/>
            <a:chExt cx="450650" cy="302875"/>
          </a:xfrm>
        </p:grpSpPr>
        <p:sp>
          <p:nvSpPr>
            <p:cNvPr id="447" name="Shape 447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0" t="0" r="0" b="0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0" t="0" r="0" b="0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0" t="0" r="0" b="0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0" t="0" r="0" b="0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1" name="Shape 451"/>
          <p:cNvGrpSpPr/>
          <p:nvPr/>
        </p:nvGrpSpPr>
        <p:grpSpPr>
          <a:xfrm>
            <a:off x="1647353" y="3244800"/>
            <a:ext cx="338488" cy="270138"/>
            <a:chOff x="1921475" y="3695200"/>
            <a:chExt cx="438400" cy="349875"/>
          </a:xfrm>
        </p:grpSpPr>
        <p:sp>
          <p:nvSpPr>
            <p:cNvPr id="452" name="Shape 452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0" t="0" r="0" b="0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0" t="0" r="0" b="0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0" t="0" r="0" b="0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5" name="Shape 455"/>
          <p:cNvGrpSpPr/>
          <p:nvPr/>
        </p:nvGrpSpPr>
        <p:grpSpPr>
          <a:xfrm>
            <a:off x="2171107" y="3240554"/>
            <a:ext cx="331887" cy="278168"/>
            <a:chOff x="2599825" y="3689700"/>
            <a:chExt cx="429850" cy="360275"/>
          </a:xfrm>
        </p:grpSpPr>
        <p:sp>
          <p:nvSpPr>
            <p:cNvPr id="456" name="Shape 456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0" t="0" r="0" b="0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0" t="0" r="0" b="0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8" name="Shape 458"/>
          <p:cNvGrpSpPr/>
          <p:nvPr/>
        </p:nvGrpSpPr>
        <p:grpSpPr>
          <a:xfrm>
            <a:off x="2707582" y="3211793"/>
            <a:ext cx="299845" cy="313047"/>
            <a:chOff x="3294650" y="3652450"/>
            <a:chExt cx="388350" cy="405450"/>
          </a:xfrm>
        </p:grpSpPr>
        <p:sp>
          <p:nvSpPr>
            <p:cNvPr id="459" name="Shape 459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0" t="0" r="0" b="0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0" t="0" r="0" b="0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0" t="0" r="0" b="0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2" name="Shape 462"/>
          <p:cNvGrpSpPr/>
          <p:nvPr/>
        </p:nvGrpSpPr>
        <p:grpSpPr>
          <a:xfrm>
            <a:off x="3203057" y="3251402"/>
            <a:ext cx="349799" cy="256472"/>
            <a:chOff x="3936375" y="3703750"/>
            <a:chExt cx="453050" cy="332175"/>
          </a:xfrm>
        </p:grpSpPr>
        <p:sp>
          <p:nvSpPr>
            <p:cNvPr id="463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8" name="Shape 468"/>
          <p:cNvGrpSpPr/>
          <p:nvPr/>
        </p:nvGrpSpPr>
        <p:grpSpPr>
          <a:xfrm>
            <a:off x="3723511" y="3251402"/>
            <a:ext cx="349799" cy="256472"/>
            <a:chOff x="4610450" y="3703750"/>
            <a:chExt cx="453050" cy="332175"/>
          </a:xfrm>
        </p:grpSpPr>
        <p:sp>
          <p:nvSpPr>
            <p:cNvPr id="469" name="Shape 469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0" t="0" r="0" b="0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71" name="Shape 471"/>
          <p:cNvGrpSpPr/>
          <p:nvPr/>
        </p:nvGrpSpPr>
        <p:grpSpPr>
          <a:xfrm>
            <a:off x="4256221" y="3225479"/>
            <a:ext cx="325285" cy="308318"/>
            <a:chOff x="5300400" y="3670175"/>
            <a:chExt cx="421300" cy="399325"/>
          </a:xfrm>
        </p:grpSpPr>
        <p:sp>
          <p:nvSpPr>
            <p:cNvPr id="472" name="Shape 472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0" t="0" r="0" b="0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0" t="0" r="0" b="0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0" t="0" r="0" b="0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0" t="0" r="0" b="0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0" t="0" r="0" b="0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77" name="Shape 477"/>
          <p:cNvSpPr/>
          <p:nvPr/>
        </p:nvSpPr>
        <p:spPr>
          <a:xfrm>
            <a:off x="4758641" y="3198830"/>
            <a:ext cx="362076" cy="362056"/>
          </a:xfrm>
          <a:custGeom>
            <a:avLst/>
            <a:gdLst/>
            <a:ahLst/>
            <a:cxnLst/>
            <a:rect l="0" t="0" r="0" b="0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78" name="Shape 478"/>
          <p:cNvGrpSpPr/>
          <p:nvPr/>
        </p:nvGrpSpPr>
        <p:grpSpPr>
          <a:xfrm>
            <a:off x="5301838" y="3221695"/>
            <a:ext cx="315866" cy="315885"/>
            <a:chOff x="6654650" y="3665275"/>
            <a:chExt cx="409100" cy="409125"/>
          </a:xfrm>
        </p:grpSpPr>
        <p:sp>
          <p:nvSpPr>
            <p:cNvPr id="479" name="Shape 47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81" name="Shape 481"/>
          <p:cNvGrpSpPr/>
          <p:nvPr/>
        </p:nvGrpSpPr>
        <p:grpSpPr>
          <a:xfrm>
            <a:off x="604555" y="3728946"/>
            <a:ext cx="342271" cy="342291"/>
            <a:chOff x="570875" y="4322250"/>
            <a:chExt cx="443300" cy="443325"/>
          </a:xfrm>
        </p:grpSpPr>
        <p:sp>
          <p:nvSpPr>
            <p:cNvPr id="482" name="Shape 482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86" name="Shape 486"/>
          <p:cNvSpPr/>
          <p:nvPr/>
        </p:nvSpPr>
        <p:spPr>
          <a:xfrm>
            <a:off x="1110934" y="3795691"/>
            <a:ext cx="370569" cy="209335"/>
          </a:xfrm>
          <a:custGeom>
            <a:avLst/>
            <a:gdLst/>
            <a:ahLst/>
            <a:cxnLst/>
            <a:rect l="0" t="0" r="0" b="0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87" name="Shape 487"/>
          <p:cNvGrpSpPr/>
          <p:nvPr/>
        </p:nvGrpSpPr>
        <p:grpSpPr>
          <a:xfrm>
            <a:off x="1692135" y="3703505"/>
            <a:ext cx="248925" cy="393172"/>
            <a:chOff x="1979475" y="4289300"/>
            <a:chExt cx="322400" cy="509225"/>
          </a:xfrm>
        </p:grpSpPr>
        <p:sp>
          <p:nvSpPr>
            <p:cNvPr id="488" name="Shape 488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0" t="0" r="0" b="0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0" t="0" r="0" b="0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0" t="0" r="0" b="0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91" name="Shape 491"/>
          <p:cNvGrpSpPr/>
          <p:nvPr/>
        </p:nvGrpSpPr>
        <p:grpSpPr>
          <a:xfrm>
            <a:off x="2190429" y="3708678"/>
            <a:ext cx="293706" cy="382826"/>
            <a:chOff x="2624850" y="4296000"/>
            <a:chExt cx="380400" cy="495825"/>
          </a:xfrm>
        </p:grpSpPr>
        <p:sp>
          <p:nvSpPr>
            <p:cNvPr id="492" name="Shape 492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0" t="0" r="0" b="0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0" t="0" r="0" b="0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0" t="0" r="0" b="0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95" name="Shape 495"/>
          <p:cNvSpPr/>
          <p:nvPr/>
        </p:nvSpPr>
        <p:spPr>
          <a:xfrm>
            <a:off x="3221211" y="3743358"/>
            <a:ext cx="313974" cy="313993"/>
          </a:xfrm>
          <a:custGeom>
            <a:avLst/>
            <a:gdLst/>
            <a:ahLst/>
            <a:cxnLst/>
            <a:rect l="0" t="0" r="0" b="0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96" name="Shape 496"/>
          <p:cNvSpPr/>
          <p:nvPr/>
        </p:nvSpPr>
        <p:spPr>
          <a:xfrm>
            <a:off x="2700716" y="3763164"/>
            <a:ext cx="313974" cy="274385"/>
          </a:xfrm>
          <a:custGeom>
            <a:avLst/>
            <a:gdLst/>
            <a:ahLst/>
            <a:cxnLst/>
            <a:rect l="0" t="0" r="0" b="0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97" name="Shape 497"/>
          <p:cNvSpPr/>
          <p:nvPr/>
        </p:nvSpPr>
        <p:spPr>
          <a:xfrm>
            <a:off x="3740277" y="3741949"/>
            <a:ext cx="316831" cy="316811"/>
          </a:xfrm>
          <a:custGeom>
            <a:avLst/>
            <a:gdLst/>
            <a:ahLst/>
            <a:cxnLst/>
            <a:rect l="0" t="0" r="0" b="0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98" name="Shape 498"/>
          <p:cNvGrpSpPr/>
          <p:nvPr/>
        </p:nvGrpSpPr>
        <p:grpSpPr>
          <a:xfrm>
            <a:off x="4237363" y="3746395"/>
            <a:ext cx="363002" cy="307392"/>
            <a:chOff x="5275975" y="4344850"/>
            <a:chExt cx="470150" cy="398125"/>
          </a:xfrm>
        </p:grpSpPr>
        <p:sp>
          <p:nvSpPr>
            <p:cNvPr id="499" name="Shape 499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0" t="0" r="0" b="0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0" t="0" r="0" b="0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0" t="0" r="0" b="0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02" name="Shape 502"/>
          <p:cNvSpPr/>
          <p:nvPr/>
        </p:nvSpPr>
        <p:spPr>
          <a:xfrm>
            <a:off x="4776555" y="3737239"/>
            <a:ext cx="326250" cy="326231"/>
          </a:xfrm>
          <a:custGeom>
            <a:avLst/>
            <a:gdLst/>
            <a:ahLst/>
            <a:cxnLst/>
            <a:rect l="0" t="0" r="0" b="0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03" name="Shape 503"/>
          <p:cNvGrpSpPr/>
          <p:nvPr/>
        </p:nvGrpSpPr>
        <p:grpSpPr>
          <a:xfrm>
            <a:off x="5292399" y="3721418"/>
            <a:ext cx="334743" cy="357347"/>
            <a:chOff x="6642425" y="4312500"/>
            <a:chExt cx="433550" cy="462825"/>
          </a:xfrm>
        </p:grpSpPr>
        <p:sp>
          <p:nvSpPr>
            <p:cNvPr id="504" name="Shape 504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0" t="0" r="0" b="0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0" t="0" r="0" b="0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0" t="0" r="0" b="0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07" name="Shape 507"/>
          <p:cNvSpPr/>
          <p:nvPr/>
        </p:nvSpPr>
        <p:spPr>
          <a:xfrm>
            <a:off x="560750" y="4294024"/>
            <a:ext cx="429943" cy="253654"/>
          </a:xfrm>
          <a:custGeom>
            <a:avLst/>
            <a:gdLst/>
            <a:ahLst/>
            <a:cxnLst/>
            <a:rect l="0" t="0" r="0" b="0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08" name="Shape 508"/>
          <p:cNvGrpSpPr/>
          <p:nvPr/>
        </p:nvGrpSpPr>
        <p:grpSpPr>
          <a:xfrm>
            <a:off x="1124526" y="4251773"/>
            <a:ext cx="343217" cy="337562"/>
            <a:chOff x="1244325" y="4999400"/>
            <a:chExt cx="444525" cy="437200"/>
          </a:xfrm>
        </p:grpSpPr>
        <p:sp>
          <p:nvSpPr>
            <p:cNvPr id="509" name="Shape 509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0" t="0" r="0" b="0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0" t="0" r="0" b="0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0" t="0" r="0" b="0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0" t="0" r="0" b="0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0" t="0" r="0" b="0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14" name="Shape 514"/>
          <p:cNvGrpSpPr/>
          <p:nvPr/>
        </p:nvGrpSpPr>
        <p:grpSpPr>
          <a:xfrm>
            <a:off x="1675631" y="4240925"/>
            <a:ext cx="281932" cy="359238"/>
            <a:chOff x="1958100" y="4985350"/>
            <a:chExt cx="365150" cy="465275"/>
          </a:xfrm>
        </p:grpSpPr>
        <p:sp>
          <p:nvSpPr>
            <p:cNvPr id="515" name="Shape 515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0" t="0" r="0" b="0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0" t="0" r="0" b="0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0" t="0" r="0" b="0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18" name="Shape 518"/>
          <p:cNvGrpSpPr/>
          <p:nvPr/>
        </p:nvGrpSpPr>
        <p:grpSpPr>
          <a:xfrm>
            <a:off x="2175334" y="4254591"/>
            <a:ext cx="323432" cy="332369"/>
            <a:chOff x="2605300" y="5003050"/>
            <a:chExt cx="418900" cy="430475"/>
          </a:xfrm>
        </p:grpSpPr>
        <p:sp>
          <p:nvSpPr>
            <p:cNvPr id="519" name="Shape 519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0" t="0" r="0" b="0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0" t="0" r="0" b="0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0" t="0" r="0" b="0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2" name="Shape 522"/>
          <p:cNvGrpSpPr/>
          <p:nvPr/>
        </p:nvGrpSpPr>
        <p:grpSpPr>
          <a:xfrm>
            <a:off x="2664209" y="4261675"/>
            <a:ext cx="386590" cy="317757"/>
            <a:chOff x="3238475" y="5012225"/>
            <a:chExt cx="500700" cy="411550"/>
          </a:xfrm>
        </p:grpSpPr>
        <p:sp>
          <p:nvSpPr>
            <p:cNvPr id="523" name="Shape 523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0" t="0" r="0" b="0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0" t="0" r="0" b="0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0" t="0" r="0" b="0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0" t="0" r="0" b="0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0" t="0" r="0" b="0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8" name="Shape 528"/>
          <p:cNvGrpSpPr/>
          <p:nvPr/>
        </p:nvGrpSpPr>
        <p:grpSpPr>
          <a:xfrm>
            <a:off x="3686257" y="4227722"/>
            <a:ext cx="424307" cy="385644"/>
            <a:chOff x="4562200" y="4968250"/>
            <a:chExt cx="549550" cy="499475"/>
          </a:xfrm>
        </p:grpSpPr>
        <p:sp>
          <p:nvSpPr>
            <p:cNvPr id="529" name="Shape 52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0" t="0" r="0" b="0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0" t="0" r="0" b="0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0" t="0" r="0" b="0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0" t="0" r="0" b="0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0" t="0" r="0" b="0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4" name="Shape 534"/>
          <p:cNvGrpSpPr/>
          <p:nvPr/>
        </p:nvGrpSpPr>
        <p:grpSpPr>
          <a:xfrm>
            <a:off x="3230872" y="4249418"/>
            <a:ext cx="294170" cy="341789"/>
            <a:chOff x="3972400" y="4996350"/>
            <a:chExt cx="381000" cy="442675"/>
          </a:xfrm>
        </p:grpSpPr>
        <p:sp>
          <p:nvSpPr>
            <p:cNvPr id="535" name="Shape 535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0" t="0" r="0" b="0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0" t="0" r="0" b="0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7" name="Shape 537"/>
          <p:cNvGrpSpPr/>
          <p:nvPr/>
        </p:nvGrpSpPr>
        <p:grpSpPr>
          <a:xfrm>
            <a:off x="4210493" y="4220658"/>
            <a:ext cx="416760" cy="399774"/>
            <a:chOff x="5241175" y="4959100"/>
            <a:chExt cx="539775" cy="517775"/>
          </a:xfrm>
        </p:grpSpPr>
        <p:sp>
          <p:nvSpPr>
            <p:cNvPr id="538" name="Shape 53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44" name="Shape 544"/>
          <p:cNvSpPr/>
          <p:nvPr/>
        </p:nvSpPr>
        <p:spPr>
          <a:xfrm>
            <a:off x="4756286" y="4319486"/>
            <a:ext cx="366786" cy="202734"/>
          </a:xfrm>
          <a:custGeom>
            <a:avLst/>
            <a:gdLst/>
            <a:ahLst/>
            <a:cxnLst/>
            <a:rect l="0" t="0" r="0" b="0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45" name="Shape 545"/>
          <p:cNvGrpSpPr/>
          <p:nvPr/>
        </p:nvGrpSpPr>
        <p:grpSpPr>
          <a:xfrm>
            <a:off x="5325406" y="4280051"/>
            <a:ext cx="267320" cy="307392"/>
            <a:chOff x="6685175" y="5036025"/>
            <a:chExt cx="346225" cy="398125"/>
          </a:xfrm>
        </p:grpSpPr>
        <p:sp>
          <p:nvSpPr>
            <p:cNvPr id="546" name="Shape 546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0" t="0" r="0" b="0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0" t="0" r="0" b="0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0" t="0" r="0" b="0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0" t="0" r="0" b="0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0" t="0" r="0" b="0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 idx="4294967295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CC0000"/>
                </a:solidFill>
              </a:rPr>
              <a:t>1</a:t>
            </a:r>
            <a:r>
              <a:rPr lang="en" sz="2400" i="0" dirty="0">
                <a:solidFill>
                  <a:srgbClr val="B7B7B7"/>
                </a:solidFill>
              </a:rPr>
              <a:t> - 2 - 3 - 4 - 5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Context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CubeSats: Pseudo-standard platform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Limited power, size and weight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Low cost, highly available and largely open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Sensing is the primary use case</a:t>
            </a:r>
            <a:endParaRPr lang="en" sz="1800" dirty="0"/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Increased interest in multi-CubeSat missions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Recent missions have tested basic CubeSat inter-satellite communications</a:t>
            </a:r>
            <a:endParaRPr lang="en" sz="1400" dirty="0"/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endParaRPr lang="en" sz="1800" dirty="0"/>
          </a:p>
        </p:txBody>
      </p:sp>
      <p:grpSp>
        <p:nvGrpSpPr>
          <p:cNvPr id="66" name="Shape 66"/>
          <p:cNvGrpSpPr/>
          <p:nvPr/>
        </p:nvGrpSpPr>
        <p:grpSpPr>
          <a:xfrm>
            <a:off x="4427133" y="82619"/>
            <a:ext cx="310229" cy="366786"/>
            <a:chOff x="4636075" y="261925"/>
            <a:chExt cx="401800" cy="475050"/>
          </a:xfrm>
        </p:grpSpPr>
        <p:sp>
          <p:nvSpPr>
            <p:cNvPr id="67" name="Shape 6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422" y="1364907"/>
            <a:ext cx="2550242" cy="1592921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5698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 idx="4294967295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CC0000"/>
                </a:solidFill>
              </a:rPr>
              <a:t>1</a:t>
            </a:r>
            <a:r>
              <a:rPr lang="en" sz="2400" i="0" dirty="0">
                <a:solidFill>
                  <a:srgbClr val="B7B7B7"/>
                </a:solidFill>
              </a:rPr>
              <a:t> - 2 - 3 - 4 - 5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Motivation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Enabling collaborative applications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Limited related work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Untested constellation concepts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High level distributed applications 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Low-fidelity simulation/analysis of proposed protocols</a:t>
            </a:r>
            <a:endParaRPr lang="en" sz="1800" dirty="0"/>
          </a:p>
          <a:p>
            <a:pPr marL="402336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Combine mission data, current tech and prior art                  to produce a simulations of CubeSat networks</a:t>
            </a:r>
          </a:p>
        </p:txBody>
      </p:sp>
      <p:grpSp>
        <p:nvGrpSpPr>
          <p:cNvPr id="66" name="Shape 66"/>
          <p:cNvGrpSpPr/>
          <p:nvPr/>
        </p:nvGrpSpPr>
        <p:grpSpPr>
          <a:xfrm>
            <a:off x="4427133" y="82619"/>
            <a:ext cx="310229" cy="366786"/>
            <a:chOff x="4636075" y="261925"/>
            <a:chExt cx="401800" cy="475050"/>
          </a:xfrm>
        </p:grpSpPr>
        <p:sp>
          <p:nvSpPr>
            <p:cNvPr id="67" name="Shape 6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26797" y="2875357"/>
            <a:ext cx="1775614" cy="1219306"/>
          </a:xfrm>
          <a:prstGeom prst="rect">
            <a:avLst/>
          </a:prstGeom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150" y="1364907"/>
            <a:ext cx="1846643" cy="16689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5699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 idx="4294967295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CC0000"/>
                </a:solidFill>
              </a:rPr>
              <a:t>1</a:t>
            </a:r>
            <a:r>
              <a:rPr lang="en" sz="2400" i="0" dirty="0">
                <a:solidFill>
                  <a:srgbClr val="B7B7B7"/>
                </a:solidFill>
              </a:rPr>
              <a:t> - 2 - 3 - 4 - 5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Scope</a:t>
            </a:r>
          </a:p>
        </p:txBody>
      </p:sp>
      <p:grpSp>
        <p:nvGrpSpPr>
          <p:cNvPr id="66" name="Shape 66"/>
          <p:cNvGrpSpPr/>
          <p:nvPr/>
        </p:nvGrpSpPr>
        <p:grpSpPr>
          <a:xfrm>
            <a:off x="4427133" y="82619"/>
            <a:ext cx="310229" cy="366786"/>
            <a:chOff x="4636075" y="261925"/>
            <a:chExt cx="401800" cy="475050"/>
          </a:xfrm>
        </p:grpSpPr>
        <p:sp>
          <p:nvSpPr>
            <p:cNvPr id="67" name="Shape 6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26797" y="2875357"/>
            <a:ext cx="1775614" cy="1219306"/>
          </a:xfrm>
          <a:prstGeom prst="rect">
            <a:avLst/>
          </a:prstGeom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150" y="1364907"/>
            <a:ext cx="1846643" cy="166895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64"/>
          <p:cNvSpPr txBox="1">
            <a:spLocks noGrp="1"/>
          </p:cNvSpPr>
          <p:nvPr>
            <p:ph type="body" idx="1"/>
          </p:nvPr>
        </p:nvSpPr>
        <p:spPr>
          <a:xfrm>
            <a:off x="1031875" y="1141413"/>
            <a:ext cx="7080250" cy="34623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Addressing data collection problem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Sensing mission intending to collect as much data                    as possible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Focusing on MAC and routing protocols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S2G comms with high cost and limited bandwidth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Energy vs. throughput trade-offs</a:t>
            </a:r>
          </a:p>
        </p:txBody>
      </p:sp>
    </p:spTree>
    <p:extLst>
      <p:ext uri="{BB962C8B-B14F-4D97-AF65-F5344CB8AC3E}">
        <p14:creationId xmlns:p14="http://schemas.microsoft.com/office/powerpoint/2010/main" val="4285625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Prior Art</a:t>
            </a:r>
          </a:p>
        </p:txBody>
      </p:sp>
      <p:sp>
        <p:nvSpPr>
          <p:cNvPr id="112" name="Shape 112"/>
          <p:cNvSpPr txBox="1"/>
          <p:nvPr/>
        </p:nvSpPr>
        <p:spPr>
          <a:xfrm>
            <a:off x="3384650" y="57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dirty="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ctrTitle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B7B7B7"/>
                </a:solidFill>
              </a:rPr>
              <a:t>1 - </a:t>
            </a:r>
            <a:r>
              <a:rPr lang="en" sz="2400" i="0" dirty="0">
                <a:solidFill>
                  <a:srgbClr val="CC0000"/>
                </a:solidFill>
              </a:rPr>
              <a:t>2</a:t>
            </a:r>
            <a:r>
              <a:rPr lang="en" sz="2400" i="0" dirty="0">
                <a:solidFill>
                  <a:srgbClr val="B7B7B7"/>
                </a:solidFill>
              </a:rPr>
              <a:t> - 3 - 4 - 5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WSNs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5789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Data collection in wireless sensor networks with mobile elements: A survey – 2011 [1] 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Efficient data collection in wireless sensor networks with path-constrained mobile sinks – 2011 [2]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Energy efficiency in wireless sensor networks: A top-down survey – 2014 [3]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endParaRPr lang="en" sz="1800" dirty="0"/>
          </a:p>
        </p:txBody>
      </p:sp>
      <p:sp>
        <p:nvSpPr>
          <p:cNvPr id="10" name="Shape 113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</a:t>
            </a:r>
            <a:r>
              <a:rPr lang="en" sz="2400" i="0">
                <a:solidFill>
                  <a:srgbClr val="CC0000"/>
                </a:solidFill>
              </a:rPr>
              <a:t>2</a:t>
            </a:r>
            <a:r>
              <a:rPr lang="en" sz="2400" i="0">
                <a:solidFill>
                  <a:srgbClr val="B7B7B7"/>
                </a:solidFill>
              </a:rPr>
              <a:t> - 3 - 4 - 5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11" name="Shape 295"/>
          <p:cNvGrpSpPr/>
          <p:nvPr/>
        </p:nvGrpSpPr>
        <p:grpSpPr>
          <a:xfrm>
            <a:off x="4383440" y="97660"/>
            <a:ext cx="377170" cy="318703"/>
            <a:chOff x="3918650" y="293075"/>
            <a:chExt cx="488500" cy="412775"/>
          </a:xfrm>
        </p:grpSpPr>
        <p:sp>
          <p:nvSpPr>
            <p:cNvPr id="12" name="Shape 29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9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9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6845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MANETs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57894"/>
            <a:ext cx="7222668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Comparative review study of reactive and proactive routing protocols in MANETs – 2010 [4]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VANET Architectures and Protocol Stacks: A Survey – 2011 [5]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Flying Ad-Hoc Networks (FANETs): A Survey – 2013 [6]</a:t>
            </a:r>
            <a:endParaRPr lang="en" sz="1800" dirty="0"/>
          </a:p>
        </p:txBody>
      </p:sp>
      <p:sp>
        <p:nvSpPr>
          <p:cNvPr id="10" name="Shape 113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</a:t>
            </a:r>
            <a:r>
              <a:rPr lang="en" sz="2400" i="0">
                <a:solidFill>
                  <a:srgbClr val="CC0000"/>
                </a:solidFill>
              </a:rPr>
              <a:t>2</a:t>
            </a:r>
            <a:r>
              <a:rPr lang="en" sz="2400" i="0">
                <a:solidFill>
                  <a:srgbClr val="B7B7B7"/>
                </a:solidFill>
              </a:rPr>
              <a:t> - 3 - 4 - 5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11" name="Shape 295"/>
          <p:cNvGrpSpPr/>
          <p:nvPr/>
        </p:nvGrpSpPr>
        <p:grpSpPr>
          <a:xfrm>
            <a:off x="4383440" y="97660"/>
            <a:ext cx="377170" cy="318703"/>
            <a:chOff x="3918650" y="293075"/>
            <a:chExt cx="488500" cy="412775"/>
          </a:xfrm>
        </p:grpSpPr>
        <p:sp>
          <p:nvSpPr>
            <p:cNvPr id="12" name="Shape 29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9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9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43202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Yori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</TotalTime>
  <Words>1204</Words>
  <Application>Microsoft Office PowerPoint</Application>
  <PresentationFormat>On-screen Show (16:9)</PresentationFormat>
  <Paragraphs>196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Playfair Display</vt:lpstr>
      <vt:lpstr>Lora</vt:lpstr>
      <vt:lpstr>Arial</vt:lpstr>
      <vt:lpstr>Yorick template</vt:lpstr>
      <vt:lpstr>CubeSat Networks  Balancing Energy Consumption with Data Throughput   Stephen Ennis   Supervisor: Dr. Jonathon Dukes</vt:lpstr>
      <vt:lpstr>Introduction</vt:lpstr>
      <vt:lpstr>1 - 2 - 3 - 4 - 5</vt:lpstr>
      <vt:lpstr>1 - 2 - 3 - 4 - 5</vt:lpstr>
      <vt:lpstr>1 - 2 - 3 - 4 - 5</vt:lpstr>
      <vt:lpstr>1 - 2 - 3 - 4 - 5</vt:lpstr>
      <vt:lpstr>Prior Art</vt:lpstr>
      <vt:lpstr>WSNs</vt:lpstr>
      <vt:lpstr>MANETs</vt:lpstr>
      <vt:lpstr>CubeSat Communications</vt:lpstr>
      <vt:lpstr>Missions of Note</vt:lpstr>
      <vt:lpstr>Other Areas of Note</vt:lpstr>
      <vt:lpstr>Current Design</vt:lpstr>
      <vt:lpstr>1 - 2 - 3 - 4 - 5</vt:lpstr>
      <vt:lpstr>CubeMac</vt:lpstr>
      <vt:lpstr>CubeMac</vt:lpstr>
      <vt:lpstr>Demonstration</vt:lpstr>
      <vt:lpstr>Interim Results</vt:lpstr>
      <vt:lpstr>Key Metrics</vt:lpstr>
      <vt:lpstr>Throughput </vt:lpstr>
      <vt:lpstr>End-to-end Delay</vt:lpstr>
      <vt:lpstr>MAC Access Delay</vt:lpstr>
      <vt:lpstr>Energy Consumption</vt:lpstr>
      <vt:lpstr>Further Work</vt:lpstr>
      <vt:lpstr>Objectives</vt:lpstr>
      <vt:lpstr>Expected Contributions</vt:lpstr>
      <vt:lpstr>Thank You</vt:lpstr>
      <vt:lpstr>Questions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CubeSat Networks: Balancing Energy Consumption with Data Throughput  Stephen Ennis</dc:title>
  <cp:lastModifiedBy>stephen ennis</cp:lastModifiedBy>
  <cp:revision>93</cp:revision>
  <dcterms:modified xsi:type="dcterms:W3CDTF">2017-03-18T21:57:57Z</dcterms:modified>
</cp:coreProperties>
</file>